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3" r:id="rId2"/>
  </p:sldMasterIdLst>
  <p:notesMasterIdLst>
    <p:notesMasterId r:id="rId72"/>
  </p:notesMasterIdLst>
  <p:handoutMasterIdLst>
    <p:handoutMasterId r:id="rId73"/>
  </p:handoutMasterIdLst>
  <p:sldIdLst>
    <p:sldId id="530" r:id="rId3"/>
    <p:sldId id="381" r:id="rId4"/>
    <p:sldId id="788" r:id="rId5"/>
    <p:sldId id="789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06" r:id="rId23"/>
    <p:sldId id="807" r:id="rId24"/>
    <p:sldId id="808" r:id="rId25"/>
    <p:sldId id="824" r:id="rId26"/>
    <p:sldId id="811" r:id="rId27"/>
    <p:sldId id="812" r:id="rId28"/>
    <p:sldId id="809" r:id="rId29"/>
    <p:sldId id="810" r:id="rId30"/>
    <p:sldId id="813" r:id="rId31"/>
    <p:sldId id="814" r:id="rId32"/>
    <p:sldId id="815" r:id="rId33"/>
    <p:sldId id="819" r:id="rId34"/>
    <p:sldId id="816" r:id="rId35"/>
    <p:sldId id="817" r:id="rId36"/>
    <p:sldId id="818" r:id="rId37"/>
    <p:sldId id="766" r:id="rId38"/>
    <p:sldId id="767" r:id="rId39"/>
    <p:sldId id="768" r:id="rId40"/>
    <p:sldId id="769" r:id="rId41"/>
    <p:sldId id="820" r:id="rId42"/>
    <p:sldId id="770" r:id="rId43"/>
    <p:sldId id="771" r:id="rId44"/>
    <p:sldId id="822" r:id="rId45"/>
    <p:sldId id="774" r:id="rId46"/>
    <p:sldId id="775" r:id="rId47"/>
    <p:sldId id="777" r:id="rId48"/>
    <p:sldId id="778" r:id="rId49"/>
    <p:sldId id="776" r:id="rId50"/>
    <p:sldId id="781" r:id="rId51"/>
    <p:sldId id="821" r:id="rId52"/>
    <p:sldId id="787" r:id="rId53"/>
    <p:sldId id="654" r:id="rId54"/>
    <p:sldId id="656" r:id="rId55"/>
    <p:sldId id="657" r:id="rId56"/>
    <p:sldId id="659" r:id="rId57"/>
    <p:sldId id="660" r:id="rId58"/>
    <p:sldId id="661" r:id="rId59"/>
    <p:sldId id="662" r:id="rId60"/>
    <p:sldId id="655" r:id="rId61"/>
    <p:sldId id="663" r:id="rId62"/>
    <p:sldId id="664" r:id="rId63"/>
    <p:sldId id="665" r:id="rId64"/>
    <p:sldId id="666" r:id="rId65"/>
    <p:sldId id="677" r:id="rId66"/>
    <p:sldId id="669" r:id="rId67"/>
    <p:sldId id="674" r:id="rId68"/>
    <p:sldId id="675" r:id="rId69"/>
    <p:sldId id="678" r:id="rId70"/>
    <p:sldId id="823" r:id="rId71"/>
  </p:sldIdLst>
  <p:sldSz cx="9144000" cy="6858000" type="letter"/>
  <p:notesSz cx="698500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520E"/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7" d="100"/>
          <a:sy n="77" d="100"/>
        </p:scale>
        <p:origin x="788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35.xml"/><Relationship Id="rId18" Type="http://schemas.openxmlformats.org/officeDocument/2006/relationships/slide" Target="slides/slide41.xml"/><Relationship Id="rId26" Type="http://schemas.openxmlformats.org/officeDocument/2006/relationships/slide" Target="slides/slide49.xml"/><Relationship Id="rId39" Type="http://schemas.openxmlformats.org/officeDocument/2006/relationships/slide" Target="slides/slide63.xml"/><Relationship Id="rId21" Type="http://schemas.openxmlformats.org/officeDocument/2006/relationships/slide" Target="slides/slide44.xml"/><Relationship Id="rId34" Type="http://schemas.openxmlformats.org/officeDocument/2006/relationships/slide" Target="slides/slide58.xml"/><Relationship Id="rId42" Type="http://schemas.openxmlformats.org/officeDocument/2006/relationships/slide" Target="slides/slide66.xml"/><Relationship Id="rId7" Type="http://schemas.openxmlformats.org/officeDocument/2006/relationships/slide" Target="slides/slide29.xml"/><Relationship Id="rId2" Type="http://schemas.openxmlformats.org/officeDocument/2006/relationships/slide" Target="slides/slide24.xml"/><Relationship Id="rId16" Type="http://schemas.openxmlformats.org/officeDocument/2006/relationships/slide" Target="slides/slide39.xml"/><Relationship Id="rId29" Type="http://schemas.openxmlformats.org/officeDocument/2006/relationships/slide" Target="slides/slide53.xml"/><Relationship Id="rId1" Type="http://schemas.openxmlformats.org/officeDocument/2006/relationships/slide" Target="slides/slide23.xml"/><Relationship Id="rId6" Type="http://schemas.openxmlformats.org/officeDocument/2006/relationships/slide" Target="slides/slide28.xml"/><Relationship Id="rId11" Type="http://schemas.openxmlformats.org/officeDocument/2006/relationships/slide" Target="slides/slide33.xml"/><Relationship Id="rId24" Type="http://schemas.openxmlformats.org/officeDocument/2006/relationships/slide" Target="slides/slide47.xml"/><Relationship Id="rId32" Type="http://schemas.openxmlformats.org/officeDocument/2006/relationships/slide" Target="slides/slide56.xml"/><Relationship Id="rId37" Type="http://schemas.openxmlformats.org/officeDocument/2006/relationships/slide" Target="slides/slide61.xml"/><Relationship Id="rId40" Type="http://schemas.openxmlformats.org/officeDocument/2006/relationships/slide" Target="slides/slide64.xml"/><Relationship Id="rId45" Type="http://schemas.openxmlformats.org/officeDocument/2006/relationships/slide" Target="slides/slide69.xml"/><Relationship Id="rId5" Type="http://schemas.openxmlformats.org/officeDocument/2006/relationships/slide" Target="slides/slide27.xml"/><Relationship Id="rId15" Type="http://schemas.openxmlformats.org/officeDocument/2006/relationships/slide" Target="slides/slide38.xml"/><Relationship Id="rId23" Type="http://schemas.openxmlformats.org/officeDocument/2006/relationships/slide" Target="slides/slide46.xml"/><Relationship Id="rId28" Type="http://schemas.openxmlformats.org/officeDocument/2006/relationships/slide" Target="slides/slide51.xml"/><Relationship Id="rId36" Type="http://schemas.openxmlformats.org/officeDocument/2006/relationships/slide" Target="slides/slide60.xml"/><Relationship Id="rId10" Type="http://schemas.openxmlformats.org/officeDocument/2006/relationships/slide" Target="slides/slide32.xml"/><Relationship Id="rId19" Type="http://schemas.openxmlformats.org/officeDocument/2006/relationships/slide" Target="slides/slide42.xml"/><Relationship Id="rId31" Type="http://schemas.openxmlformats.org/officeDocument/2006/relationships/slide" Target="slides/slide55.xml"/><Relationship Id="rId44" Type="http://schemas.openxmlformats.org/officeDocument/2006/relationships/slide" Target="slides/slide68.xml"/><Relationship Id="rId4" Type="http://schemas.openxmlformats.org/officeDocument/2006/relationships/slide" Target="slides/slide26.xml"/><Relationship Id="rId9" Type="http://schemas.openxmlformats.org/officeDocument/2006/relationships/slide" Target="slides/slide31.xml"/><Relationship Id="rId14" Type="http://schemas.openxmlformats.org/officeDocument/2006/relationships/slide" Target="slides/slide37.xml"/><Relationship Id="rId22" Type="http://schemas.openxmlformats.org/officeDocument/2006/relationships/slide" Target="slides/slide45.xml"/><Relationship Id="rId27" Type="http://schemas.openxmlformats.org/officeDocument/2006/relationships/slide" Target="slides/slide50.xml"/><Relationship Id="rId30" Type="http://schemas.openxmlformats.org/officeDocument/2006/relationships/slide" Target="slides/slide54.xml"/><Relationship Id="rId35" Type="http://schemas.openxmlformats.org/officeDocument/2006/relationships/slide" Target="slides/slide59.xml"/><Relationship Id="rId43" Type="http://schemas.openxmlformats.org/officeDocument/2006/relationships/slide" Target="slides/slide67.xml"/><Relationship Id="rId8" Type="http://schemas.openxmlformats.org/officeDocument/2006/relationships/slide" Target="slides/slide30.xml"/><Relationship Id="rId3" Type="http://schemas.openxmlformats.org/officeDocument/2006/relationships/slide" Target="slides/slide25.xml"/><Relationship Id="rId12" Type="http://schemas.openxmlformats.org/officeDocument/2006/relationships/slide" Target="slides/slide34.xml"/><Relationship Id="rId17" Type="http://schemas.openxmlformats.org/officeDocument/2006/relationships/slide" Target="slides/slide40.xml"/><Relationship Id="rId25" Type="http://schemas.openxmlformats.org/officeDocument/2006/relationships/slide" Target="slides/slide48.xml"/><Relationship Id="rId33" Type="http://schemas.openxmlformats.org/officeDocument/2006/relationships/slide" Target="slides/slide57.xml"/><Relationship Id="rId38" Type="http://schemas.openxmlformats.org/officeDocument/2006/relationships/slide" Target="slides/slide62.xml"/><Relationship Id="rId20" Type="http://schemas.openxmlformats.org/officeDocument/2006/relationships/slide" Target="slides/slide43.xml"/><Relationship Id="rId41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596900"/>
            <a:ext cx="462280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63" y="4410075"/>
            <a:ext cx="601980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75" tIns="45181" rIns="91975" bIns="451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85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221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56825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34730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19281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875743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94568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928182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1739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327622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74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02027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969" tIns="45178" rIns="91969" bIns="45178"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757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3668582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53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7145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15089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51409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9910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8902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65634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</a:rPr>
              <a:t>credential: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bring a computer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die photo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wafer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: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This can be an hidden slide.  I just want to use this to do my own planning.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>
                <a:latin typeface="Arial" panose="020B0604020202020204" pitchFamily="34" charset="0"/>
              </a:rPr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>
              <a:latin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</a:rPr>
              <a:t>Notes to Patterson: You may want to edit the slides in your section or add extra slides to taylor your needs. </a:t>
            </a:r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6207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7BA10-BA46-4406-B4D0-7044641757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16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BF353-5B84-464D-88AD-307222F47C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04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20183-6C0F-4C37-900F-9582D9F9AF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98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EBE3D-2A79-4CC1-94E0-49F36CAFF2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516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DEEC-6488-43F7-B369-846D7DB19A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866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181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0944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1817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9687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7797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093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CBC1-A2BA-4174-902D-AEAFC3C6A6E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7169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753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2159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6509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9595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7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057F4-910B-44E2-847F-9A7A74A628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992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BBA79-0021-41A9-AC6F-213E4A2FE2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469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07931-57E8-42B2-B29F-989B8BC2F3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478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576D6-36C2-40B5-921E-790E8A0551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907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64396-A045-4DA8-BB3B-42A5752C76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426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22F1D-A74A-4ED2-AE5E-FA4BAE823F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780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BADB3-6F60-4AD7-9D2D-6C8A4F107C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170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0000FF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EDF1E5D-981F-4B8E-98D5-6EEEC0A7B8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94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2.png"/><Relationship Id="rId4" Type="http://schemas.openxmlformats.org/officeDocument/2006/relationships/image" Target="../media/image61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583246" y="3212976"/>
            <a:ext cx="8237226" cy="13377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2291" y="3341599"/>
            <a:ext cx="8319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US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zh-TW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Examples </a:t>
            </a:r>
            <a:r>
              <a:rPr lang="en-US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zh-TW" alt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73211" y="1340768"/>
            <a:ext cx="8237226" cy="939238"/>
            <a:chOff x="511238" y="332656"/>
            <a:chExt cx="8237226" cy="939238"/>
          </a:xfrm>
        </p:grpSpPr>
        <p:sp>
          <p:nvSpPr>
            <p:cNvPr id="12" name="矩形 11"/>
            <p:cNvSpPr/>
            <p:nvPr/>
          </p:nvSpPr>
          <p:spPr bwMode="auto">
            <a:xfrm>
              <a:off x="511238" y="332656"/>
              <a:ext cx="8237226" cy="9361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629707" y="440897"/>
              <a:ext cx="5929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System Design</a:t>
              </a:r>
              <a:endParaRPr lang="zh-TW" alt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8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3499356" cy="372603"/>
          </a:xfrm>
          <a:noFill/>
        </p:spPr>
        <p:txBody>
          <a:bodyPr/>
          <a:lstStyle/>
          <a:p>
            <a:r>
              <a:rPr lang="en-US" altLang="zh-TW" dirty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HD44780 LCM </a:t>
            </a:r>
            <a:r>
              <a:rPr lang="zh-TW" altLang="en-US" dirty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內部結構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61" y="764704"/>
            <a:ext cx="6051190" cy="58306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284021" y="4920848"/>
            <a:ext cx="1137899" cy="57606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11973" y="4663296"/>
            <a:ext cx="1137899" cy="57606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868197" y="3274824"/>
            <a:ext cx="1137899" cy="57606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5148064" y="6021288"/>
            <a:ext cx="576064" cy="6081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1547664" y="6021288"/>
            <a:ext cx="576064" cy="6081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977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008563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CG ROM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字型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6632"/>
            <a:ext cx="5184576" cy="66305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51520" y="1196752"/>
            <a:ext cx="248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這個字型編碼表其實就是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ASCII 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編碼。</a:t>
            </a:r>
          </a:p>
        </p:txBody>
      </p:sp>
    </p:spTree>
    <p:extLst>
      <p:ext uri="{BB962C8B-B14F-4D97-AF65-F5344CB8AC3E}">
        <p14:creationId xmlns:p14="http://schemas.microsoft.com/office/powerpoint/2010/main" val="711779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9" cy="4536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8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4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37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41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指令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控制訊號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指令碼</a:t>
                      </a:r>
                      <a:r>
                        <a:rPr lang="en-US" sz="1600" kern="100">
                          <a:effectLst/>
                        </a:rPr>
                        <a:t>(Data Bus</a:t>
                      </a:r>
                      <a:r>
                        <a:rPr lang="zh-TW" sz="1600" kern="100">
                          <a:effectLst/>
                        </a:rPr>
                        <a:t>上的資料</a:t>
                      </a:r>
                      <a:r>
                        <a:rPr lang="en-US" sz="1600" kern="100">
                          <a:effectLst/>
                        </a:rPr>
                        <a:t>)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執行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功能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RS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R/W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D7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D6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D5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D4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D3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D2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D1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D0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時間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清除顯示器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1.64ms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游標歸位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＊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1.64ms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進入模式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I/D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40us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顯示器開／關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40us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顯示器移位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０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S/C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R/L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＊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＊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40us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功能設定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１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DL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＊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＊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40us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設定</a:t>
                      </a:r>
                      <a:r>
                        <a:rPr lang="en-US" sz="1600" kern="100">
                          <a:effectLst/>
                        </a:rPr>
                        <a:t>CG ram</a:t>
                      </a:r>
                      <a:r>
                        <a:rPr lang="zh-TW" sz="1600" kern="100">
                          <a:effectLst/>
                        </a:rPr>
                        <a:t>位址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 CG RAM </a:t>
                      </a:r>
                      <a:r>
                        <a:rPr lang="zh-TW" sz="1600" kern="100" dirty="0">
                          <a:effectLst/>
                        </a:rPr>
                        <a:t>的位址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40us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設定</a:t>
                      </a:r>
                      <a:r>
                        <a:rPr lang="en-US" sz="1600" kern="100">
                          <a:effectLst/>
                        </a:rPr>
                        <a:t>DD ram</a:t>
                      </a:r>
                      <a:r>
                        <a:rPr lang="zh-TW" sz="1600" kern="100">
                          <a:effectLst/>
                        </a:rPr>
                        <a:t>位址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DD RAM</a:t>
                      </a:r>
                      <a:r>
                        <a:rPr lang="zh-TW" sz="1600" kern="100" dirty="0">
                          <a:effectLst/>
                        </a:rPr>
                        <a:t>　的位址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40us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讀取忙碌旗標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BF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位址計數器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40us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寫入資料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０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寫入的資料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40us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9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讀取資料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１</a:t>
                      </a:r>
                      <a:endParaRPr lang="zh-TW" sz="16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讀取的資料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40us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95536" y="5445224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CG RAM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：是一個可以由使用者自行設定字型的地方，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共有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64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個位元組的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CG RAM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使用者可以在這些方自行造字，一般而言一個顯示位置，對應到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CG RAM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的八個位元組，所以使用者可自行造八個字型</a:t>
            </a:r>
            <a:r>
              <a:rPr kumimoji="0" lang="zh-TW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。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DD RAM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上不管那種文字型的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，其內部提供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80</a:t>
            </a: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個位元組的顯示記憶體，使用者可以將欲顯示的料放入這些位置上，就會顯示在相對應的顯示幕上。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00100" y="228600"/>
            <a:ext cx="2026196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LCM</a:t>
            </a:r>
            <a:r>
              <a:rPr kumimoji="0" lang="zh-TW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的指令集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華康粗圓體" pitchFamily="49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92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1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83671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LCM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控制指令只有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11 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個，依序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介紹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這下：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12" y="1285875"/>
            <a:ext cx="73437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4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64704"/>
            <a:ext cx="8414906" cy="28083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66998"/>
            <a:ext cx="5941744" cy="22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8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08720"/>
            <a:ext cx="7920880" cy="48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21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4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5" y="764704"/>
            <a:ext cx="75152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01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- 5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64704"/>
            <a:ext cx="7992888" cy="14964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40285"/>
            <a:ext cx="7934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4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6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36712"/>
            <a:ext cx="79819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470228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- 7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64704"/>
            <a:ext cx="7920880" cy="194388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461960"/>
            <a:ext cx="7554615" cy="8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94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980728"/>
            <a:ext cx="7920880" cy="157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altLang="zh-TW" kern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  Learning Examples:</a:t>
            </a:r>
          </a:p>
          <a:p>
            <a:pPr marL="1409700" lvl="2">
              <a:spcBef>
                <a:spcPts val="1200"/>
              </a:spcBef>
            </a:pPr>
            <a:r>
              <a:rPr lang="en-US" altLang="zh-TW" sz="2000" kern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LCD</a:t>
            </a:r>
            <a:r>
              <a:rPr lang="zh-TW" altLang="en-US" sz="2000" kern="0" dirty="0">
                <a:solidFill>
                  <a:schemeClr val="tx2"/>
                </a:solidFill>
                <a:ea typeface="新細明體" panose="02020500000000000000" pitchFamily="18" charset="-120"/>
              </a:rPr>
              <a:t>螢幕</a:t>
            </a:r>
            <a:r>
              <a:rPr lang="zh-TW" altLang="en-US" sz="2000" kern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顯示</a:t>
            </a:r>
            <a:endParaRPr lang="en-US" altLang="zh-TW" sz="2000" kern="0" dirty="0" smtClean="0">
              <a:solidFill>
                <a:schemeClr val="tx2"/>
              </a:solidFill>
              <a:ea typeface="新細明體" panose="02020500000000000000" pitchFamily="18" charset="-120"/>
            </a:endParaRPr>
          </a:p>
          <a:p>
            <a:pPr marL="1409700" lvl="2">
              <a:spcBef>
                <a:spcPts val="1200"/>
              </a:spcBef>
            </a:pPr>
            <a:r>
              <a:rPr lang="en-US" altLang="zh-TW" sz="2000" kern="0" dirty="0">
                <a:solidFill>
                  <a:schemeClr val="tx2"/>
                </a:solidFill>
                <a:ea typeface="新細明體" panose="02020500000000000000" pitchFamily="18" charset="-120"/>
              </a:rPr>
              <a:t>PS/2 </a:t>
            </a:r>
            <a:r>
              <a:rPr lang="en-US" altLang="zh-TW" sz="2000" kern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Keyboard</a:t>
            </a:r>
            <a:endParaRPr lang="en-US" altLang="zh-TW" sz="2000" kern="0" dirty="0">
              <a:solidFill>
                <a:schemeClr val="tx2"/>
              </a:solidFill>
              <a:ea typeface="新細明體" panose="02020500000000000000" pitchFamily="18" charset="-120"/>
            </a:endParaRPr>
          </a:p>
          <a:p>
            <a:pPr marL="1409700" lvl="2">
              <a:spcBef>
                <a:spcPts val="1200"/>
              </a:spcBef>
            </a:pPr>
            <a:r>
              <a:rPr lang="en-US" altLang="zh-TW" sz="2000" kern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VGA</a:t>
            </a:r>
            <a:r>
              <a:rPr lang="zh-TW" altLang="en-US" sz="2000" kern="0" dirty="0">
                <a:solidFill>
                  <a:schemeClr val="tx2"/>
                </a:solidFill>
                <a:ea typeface="新細明體" panose="02020500000000000000" pitchFamily="18" charset="-120"/>
              </a:rPr>
              <a:t>螢幕</a:t>
            </a:r>
            <a:r>
              <a:rPr lang="zh-TW" altLang="en-US" sz="2000" kern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顯示</a:t>
            </a:r>
            <a:endParaRPr lang="en-US" altLang="zh-TW" sz="2000" kern="0" dirty="0" smtClean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880597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–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8, 9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8039100" cy="2371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39552" y="2636912"/>
            <a:ext cx="8039100" cy="64353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18443"/>
            <a:ext cx="8048625" cy="2733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018304" y="4221088"/>
            <a:ext cx="648072" cy="79208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58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3223639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控制指令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–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10, 11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08720"/>
            <a:ext cx="8296275" cy="24955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3" y="3753097"/>
            <a:ext cx="7962900" cy="2209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187624" y="1484784"/>
            <a:ext cx="1296144" cy="79208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73168" y="4324464"/>
            <a:ext cx="1296144" cy="79208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6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3685304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8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位元模式的初始設定</a:t>
            </a:r>
            <a:r>
              <a:rPr lang="zh-TW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華康粗圓體" pitchFamily="49" charset="-120"/>
              </a:rPr>
              <a:t>範例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46" y="1844824"/>
            <a:ext cx="509174" cy="1935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5065712"/>
            <a:ext cx="810230" cy="124360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46" y="3091439"/>
            <a:ext cx="509174" cy="19354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315575"/>
            <a:ext cx="509174" cy="1935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717260"/>
            <a:ext cx="2736304" cy="61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1: Print Strings on LCD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lcd_cgrom.vhd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557532" y="836712"/>
            <a:ext cx="268855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counter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71406" y="6549005"/>
            <a:ext cx="28167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40000"/>
              <a:defRPr kumimoji="1" sz="2400">
                <a:solidFill>
                  <a:schemeClr val="hlink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Source: CPLD </a:t>
            </a:r>
            <a:r>
              <a:rPr kumimoji="1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數位邏輯設計實務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536D2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8" y="1484784"/>
            <a:ext cx="7924800" cy="21145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5" y="4077072"/>
            <a:ext cx="7667625" cy="20764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2771800" y="4797152"/>
            <a:ext cx="720080" cy="3181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3491880" y="4941168"/>
            <a:ext cx="216024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/>
          <p:cNvCxnSpPr/>
          <p:nvPr/>
        </p:nvCxnSpPr>
        <p:spPr bwMode="auto">
          <a:xfrm>
            <a:off x="3583552" y="4941168"/>
            <a:ext cx="0" cy="86409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接點 12"/>
          <p:cNvCxnSpPr/>
          <p:nvPr/>
        </p:nvCxnSpPr>
        <p:spPr bwMode="auto">
          <a:xfrm>
            <a:off x="3582938" y="5795432"/>
            <a:ext cx="4238640" cy="983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/>
          <p:cNvCxnSpPr/>
          <p:nvPr/>
        </p:nvCxnSpPr>
        <p:spPr bwMode="auto">
          <a:xfrm>
            <a:off x="5622624" y="4941168"/>
            <a:ext cx="0" cy="86409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接點 16"/>
          <p:cNvCxnSpPr/>
          <p:nvPr/>
        </p:nvCxnSpPr>
        <p:spPr bwMode="auto">
          <a:xfrm>
            <a:off x="5622624" y="4956224"/>
            <a:ext cx="111336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橢圓 7"/>
          <p:cNvSpPr/>
          <p:nvPr/>
        </p:nvSpPr>
        <p:spPr bwMode="auto">
          <a:xfrm>
            <a:off x="7821578" y="5642198"/>
            <a:ext cx="278814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lnSpc>
                <a:spcPct val="100000"/>
              </a:lnSpc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1: Print Strings on LCD </a:t>
            </a:r>
            <a:r>
              <a:rPr lang="en-US" altLang="zh-TW" sz="2000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000" b="0" dirty="0" err="1" smtClean="0">
                <a:solidFill>
                  <a:srgbClr val="C00000"/>
                </a:solidFill>
                <a:latin typeface="Arial" panose="020B0604020202020204" pitchFamily="34" charset="0"/>
              </a:rPr>
              <a:t>lcd_cgrom.vhd</a:t>
            </a:r>
            <a:r>
              <a:rPr lang="en-US" altLang="zh-TW" sz="2000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6" y="3098279"/>
            <a:ext cx="8867775" cy="1266825"/>
          </a:xfrm>
          <a:prstGeom prst="rect">
            <a:avLst/>
          </a:prstGeom>
        </p:spPr>
      </p:pic>
      <p:cxnSp>
        <p:nvCxnSpPr>
          <p:cNvPr id="35" name="直線單箭頭接點 34"/>
          <p:cNvCxnSpPr/>
          <p:nvPr/>
        </p:nvCxnSpPr>
        <p:spPr bwMode="auto">
          <a:xfrm>
            <a:off x="3005906" y="2423021"/>
            <a:ext cx="0" cy="341487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字方塊 35"/>
          <p:cNvSpPr txBox="1"/>
          <p:nvPr/>
        </p:nvSpPr>
        <p:spPr>
          <a:xfrm>
            <a:off x="3250270" y="2418495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Implementation on DE0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2" y="997038"/>
            <a:ext cx="5293267" cy="11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00100" y="304800"/>
            <a:ext cx="7876356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Connection between LCD module and DE0 GPIOs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243090" cy="42463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5652120" y="3933056"/>
            <a:ext cx="1368152" cy="504056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32240" y="432000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gpio1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20162" y="33049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gpio0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00100" y="304800"/>
            <a:ext cx="7876356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Connection between LCD module and DE0 GPIOs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" y="908720"/>
            <a:ext cx="8060861" cy="489654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7107909" y="2780928"/>
            <a:ext cx="720080" cy="165618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573423" y="3180380"/>
            <a:ext cx="720080" cy="46915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73423" y="3649537"/>
            <a:ext cx="720080" cy="78757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579517" y="3387927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LCM_RS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79517" y="3586227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LCM_RW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79517" y="3764702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LCM_EN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6520" y="4014800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LCM_DB(0)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591790" y="4193275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LCM_DB(1)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90788" y="2740295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LCM_DB(2)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86058" y="2918770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LCM_DB(3)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05380" y="3157356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LCM_DB(4)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00650" y="3335831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LCM_DB(5)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023908" y="3576494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LCM_DB(6)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19178" y="3754969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LCM_DB(7)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58856" y="2545461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pin2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945672" y="2545462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pin1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568892" y="316739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GND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045830" y="3990589"/>
            <a:ext cx="1024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背光電源正極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041100" y="4193275"/>
            <a:ext cx="1024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背光</a:t>
            </a:r>
            <a:r>
              <a:rPr kumimoji="0" lang="zh-TW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電源負極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橢圓 2"/>
          <p:cNvSpPr/>
          <p:nvPr/>
        </p:nvSpPr>
        <p:spPr bwMode="auto">
          <a:xfrm>
            <a:off x="1349287" y="2550641"/>
            <a:ext cx="1584176" cy="299755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6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2: Shift Characters on LCD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lcd_shift.vhd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71406" y="6549005"/>
            <a:ext cx="28167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40000"/>
              <a:defRPr kumimoji="1" sz="2400">
                <a:solidFill>
                  <a:schemeClr val="hlink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Source: CPLD </a:t>
            </a:r>
            <a:r>
              <a:rPr kumimoji="1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數位邏輯設計實務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536D2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839075" cy="27622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27584" y="4293096"/>
            <a:ext cx="30572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Press Key(0) :  reset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Press Key(1) :  shift right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Key(2) : 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shift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left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1979712" y="2204864"/>
            <a:ext cx="108012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055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2</a:t>
            </a:r>
            <a:r>
              <a:rPr lang="en-US" altLang="zh-TW" dirty="0">
                <a:solidFill>
                  <a:srgbClr val="081D58"/>
                </a:solidFill>
                <a:ea typeface="新細明體" panose="02020500000000000000" pitchFamily="18" charset="-120"/>
              </a:rPr>
              <a:t>: Shift Characters on LCD</a:t>
            </a:r>
            <a:r>
              <a:rPr lang="zh-TW" altLang="en-US" dirty="0">
                <a:solidFill>
                  <a:srgbClr val="081D58"/>
                </a:solidFill>
                <a:ea typeface="新細明體" panose="02020500000000000000" pitchFamily="18" charset="-120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lcd_shift.vhd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71406" y="6549005"/>
            <a:ext cx="28167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40000"/>
              <a:defRPr kumimoji="1" sz="2400">
                <a:solidFill>
                  <a:schemeClr val="hlink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55000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Source: CPLD </a:t>
            </a:r>
            <a:r>
              <a:rPr kumimoji="1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數位邏輯設計實務</a:t>
            </a:r>
            <a:endParaRPr kumimoji="1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536D2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09662"/>
            <a:ext cx="8058150" cy="46386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2883267" y="2368544"/>
            <a:ext cx="72008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8" name="直線接點 7"/>
          <p:cNvCxnSpPr>
            <a:stCxn id="6" idx="3"/>
          </p:cNvCxnSpPr>
          <p:nvPr/>
        </p:nvCxnSpPr>
        <p:spPr bwMode="auto">
          <a:xfrm flipV="1">
            <a:off x="3603347" y="2467897"/>
            <a:ext cx="300059" cy="8659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/>
          <p:cNvCxnSpPr/>
          <p:nvPr/>
        </p:nvCxnSpPr>
        <p:spPr bwMode="auto">
          <a:xfrm flipH="1">
            <a:off x="3801744" y="2479880"/>
            <a:ext cx="9832" cy="1070568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/>
          <p:cNvCxnSpPr/>
          <p:nvPr/>
        </p:nvCxnSpPr>
        <p:spPr bwMode="auto">
          <a:xfrm>
            <a:off x="3801744" y="3550448"/>
            <a:ext cx="4196128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/>
          <p:cNvCxnSpPr/>
          <p:nvPr/>
        </p:nvCxnSpPr>
        <p:spPr bwMode="auto">
          <a:xfrm>
            <a:off x="5890992" y="2924944"/>
            <a:ext cx="0" cy="625504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接點 11"/>
          <p:cNvCxnSpPr/>
          <p:nvPr/>
        </p:nvCxnSpPr>
        <p:spPr bwMode="auto">
          <a:xfrm>
            <a:off x="5890992" y="2940000"/>
            <a:ext cx="111336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橢圓 12"/>
          <p:cNvSpPr/>
          <p:nvPr/>
        </p:nvSpPr>
        <p:spPr bwMode="auto">
          <a:xfrm>
            <a:off x="8068284" y="3406432"/>
            <a:ext cx="278814" cy="28803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3: Print Strings on LCD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lcd_display_v1.vhd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557532" y="836712"/>
            <a:ext cx="446789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Finite State Machine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52048" y="1340768"/>
            <a:ext cx="837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MCU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Digital…..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” on the 1</a:t>
            </a:r>
            <a:r>
              <a:rPr kumimoji="0" lang="en-US" altLang="zh-TW" sz="18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line, and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System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Design...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”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 the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2nd line.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3686055"/>
            <a:ext cx="5200650" cy="1057275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763688" y="1996136"/>
            <a:ext cx="4320480" cy="1521876"/>
            <a:chOff x="2411760" y="1511103"/>
            <a:chExt cx="4558517" cy="1684375"/>
          </a:xfrm>
        </p:grpSpPr>
        <p:sp>
          <p:nvSpPr>
            <p:cNvPr id="19" name="矩形 18"/>
            <p:cNvSpPr/>
            <p:nvPr/>
          </p:nvSpPr>
          <p:spPr bwMode="auto">
            <a:xfrm>
              <a:off x="2627784" y="1511103"/>
              <a:ext cx="2225651" cy="16843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6614" y="198884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clock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45332" y="2000920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LCD_RS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945332" y="2254245"/>
              <a:ext cx="8391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LCD_RW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49059" y="2506273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LCD_EN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949059" y="2742801"/>
              <a:ext cx="6960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LCD_D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2411760" y="2139419"/>
              <a:ext cx="225190" cy="331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072" y="1559416"/>
              <a:ext cx="1750205" cy="163606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2652253" y="2329135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reset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8" name="直線接點 27"/>
            <p:cNvCxnSpPr/>
            <p:nvPr/>
          </p:nvCxnSpPr>
          <p:spPr bwMode="auto">
            <a:xfrm>
              <a:off x="2411760" y="2483023"/>
              <a:ext cx="220829" cy="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文字方塊 28"/>
            <p:cNvSpPr txBox="1"/>
            <p:nvPr/>
          </p:nvSpPr>
          <p:spPr>
            <a:xfrm>
              <a:off x="3032268" y="1579466"/>
              <a:ext cx="13773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LCD_Display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30" name="直線接點 29"/>
            <p:cNvCxnSpPr/>
            <p:nvPr/>
          </p:nvCxnSpPr>
          <p:spPr bwMode="auto">
            <a:xfrm>
              <a:off x="4853436" y="2142729"/>
              <a:ext cx="432048" cy="987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線接點 30"/>
            <p:cNvCxnSpPr/>
            <p:nvPr/>
          </p:nvCxnSpPr>
          <p:spPr bwMode="auto">
            <a:xfrm>
              <a:off x="4860032" y="2377447"/>
              <a:ext cx="432048" cy="987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接點 31"/>
            <p:cNvCxnSpPr/>
            <p:nvPr/>
          </p:nvCxnSpPr>
          <p:spPr bwMode="auto">
            <a:xfrm>
              <a:off x="4860032" y="2639225"/>
              <a:ext cx="432048" cy="987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接點 32"/>
            <p:cNvCxnSpPr/>
            <p:nvPr/>
          </p:nvCxnSpPr>
          <p:spPr bwMode="auto">
            <a:xfrm>
              <a:off x="4867637" y="2879168"/>
              <a:ext cx="432048" cy="9873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4" name="圖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224246"/>
            <a:ext cx="8867775" cy="1266825"/>
          </a:xfrm>
          <a:prstGeom prst="rect">
            <a:avLst/>
          </a:prstGeom>
        </p:spPr>
      </p:pic>
      <p:cxnSp>
        <p:nvCxnSpPr>
          <p:cNvPr id="35" name="直線單箭頭接點 34"/>
          <p:cNvCxnSpPr/>
          <p:nvPr/>
        </p:nvCxnSpPr>
        <p:spPr bwMode="auto">
          <a:xfrm>
            <a:off x="3048834" y="4803756"/>
            <a:ext cx="0" cy="341487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字方塊 35"/>
          <p:cNvSpPr txBox="1"/>
          <p:nvPr/>
        </p:nvSpPr>
        <p:spPr>
          <a:xfrm>
            <a:off x="3293198" y="4799230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Implementation on DE0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1988840"/>
            <a:ext cx="3384872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LCD </a:t>
            </a:r>
            <a:r>
              <a:rPr lang="zh-TW" altLang="en-US" sz="3600" dirty="0" smtClean="0">
                <a:ea typeface="新細明體" panose="02020500000000000000" pitchFamily="18" charset="-120"/>
                <a:cs typeface="華康新特圓體"/>
              </a:rPr>
              <a:t>螢幕顯示</a:t>
            </a:r>
            <a:endParaRPr lang="zh-TW" altLang="en-US" sz="3600" dirty="0">
              <a:ea typeface="新細明體" panose="02020500000000000000" pitchFamily="18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130184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3: Print Strings on LCD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lcd_display_v1.vhd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1475656" y="2612788"/>
            <a:ext cx="6115148" cy="3048460"/>
            <a:chOff x="2375509" y="2708920"/>
            <a:chExt cx="6115148" cy="3048460"/>
          </a:xfrm>
        </p:grpSpPr>
        <p:sp>
          <p:nvSpPr>
            <p:cNvPr id="38" name="橢圓 37"/>
            <p:cNvSpPr/>
            <p:nvPr/>
          </p:nvSpPr>
          <p:spPr bwMode="auto">
            <a:xfrm>
              <a:off x="2941425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957720" y="336052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init1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橢圓 39"/>
            <p:cNvSpPr/>
            <p:nvPr/>
          </p:nvSpPr>
          <p:spPr bwMode="auto">
            <a:xfrm>
              <a:off x="3813668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829963" y="336052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init2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橢圓 41"/>
            <p:cNvSpPr/>
            <p:nvPr/>
          </p:nvSpPr>
          <p:spPr bwMode="auto">
            <a:xfrm>
              <a:off x="6759850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776145" y="336052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s12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橢圓 43"/>
            <p:cNvSpPr/>
            <p:nvPr/>
          </p:nvSpPr>
          <p:spPr bwMode="auto">
            <a:xfrm>
              <a:off x="7632093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648388" y="336052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s13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6" name="橢圓 45"/>
            <p:cNvSpPr/>
            <p:nvPr/>
          </p:nvSpPr>
          <p:spPr bwMode="auto">
            <a:xfrm>
              <a:off x="5046673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062968" y="3360521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s10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" name="橢圓 47"/>
            <p:cNvSpPr/>
            <p:nvPr/>
          </p:nvSpPr>
          <p:spPr bwMode="auto">
            <a:xfrm>
              <a:off x="5918916" y="327777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935211" y="3360521"/>
              <a:ext cx="499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s11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橢圓 49"/>
            <p:cNvSpPr/>
            <p:nvPr/>
          </p:nvSpPr>
          <p:spPr bwMode="auto">
            <a:xfrm>
              <a:off x="3820536" y="4618800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836831" y="4701551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hold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6766718" y="4643287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783013" y="4726038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s21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7638961" y="4643287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7655256" y="4726038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s20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" name="橢圓 55"/>
            <p:cNvSpPr/>
            <p:nvPr/>
          </p:nvSpPr>
          <p:spPr bwMode="auto">
            <a:xfrm>
              <a:off x="5053541" y="4643287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069836" y="4726038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s23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橢圓 57"/>
            <p:cNvSpPr/>
            <p:nvPr/>
          </p:nvSpPr>
          <p:spPr bwMode="auto">
            <a:xfrm>
              <a:off x="5925784" y="4643287"/>
              <a:ext cx="576064" cy="50405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942079" y="4726038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s22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手繪多邊形 59"/>
            <p:cNvSpPr/>
            <p:nvPr/>
          </p:nvSpPr>
          <p:spPr bwMode="auto">
            <a:xfrm>
              <a:off x="3282096" y="3087007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手繪多邊形 60"/>
            <p:cNvSpPr/>
            <p:nvPr/>
          </p:nvSpPr>
          <p:spPr bwMode="auto">
            <a:xfrm flipH="1" flipV="1">
              <a:off x="3285822" y="3774832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2" name="直線單箭頭接點 61"/>
            <p:cNvCxnSpPr>
              <a:endCxn id="38" idx="1"/>
            </p:cNvCxnSpPr>
            <p:nvPr/>
          </p:nvCxnSpPr>
          <p:spPr bwMode="auto">
            <a:xfrm>
              <a:off x="2749843" y="3192950"/>
              <a:ext cx="275945" cy="15863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字方塊 62"/>
            <p:cNvSpPr txBox="1"/>
            <p:nvPr/>
          </p:nvSpPr>
          <p:spPr>
            <a:xfrm>
              <a:off x="2375509" y="291509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reset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3056139" y="3972589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Index+1&lt;=7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手繪多邊形 64"/>
            <p:cNvSpPr/>
            <p:nvPr/>
          </p:nvSpPr>
          <p:spPr bwMode="auto">
            <a:xfrm>
              <a:off x="7167231" y="3087007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6" name="手繪多邊形 65"/>
            <p:cNvSpPr/>
            <p:nvPr/>
          </p:nvSpPr>
          <p:spPr bwMode="auto">
            <a:xfrm flipH="1" flipV="1">
              <a:off x="7170957" y="3774832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941274" y="3972589"/>
              <a:ext cx="1083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Index+1&lt;=15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8" name="手繪多邊形 67"/>
            <p:cNvSpPr/>
            <p:nvPr/>
          </p:nvSpPr>
          <p:spPr bwMode="auto">
            <a:xfrm>
              <a:off x="8224299" y="3532571"/>
              <a:ext cx="266358" cy="1300899"/>
            </a:xfrm>
            <a:custGeom>
              <a:avLst/>
              <a:gdLst>
                <a:gd name="connsiteX0" fmla="*/ 0 w 274814"/>
                <a:gd name="connsiteY0" fmla="*/ 0 h 1300899"/>
                <a:gd name="connsiteX1" fmla="*/ 160255 w 274814"/>
                <a:gd name="connsiteY1" fmla="*/ 103695 h 1300899"/>
                <a:gd name="connsiteX2" fmla="*/ 254523 w 274814"/>
                <a:gd name="connsiteY2" fmla="*/ 414780 h 1300899"/>
                <a:gd name="connsiteX3" fmla="*/ 273377 w 274814"/>
                <a:gd name="connsiteY3" fmla="*/ 725864 h 1300899"/>
                <a:gd name="connsiteX4" fmla="*/ 263950 w 274814"/>
                <a:gd name="connsiteY4" fmla="*/ 970961 h 1300899"/>
                <a:gd name="connsiteX5" fmla="*/ 188536 w 274814"/>
                <a:gd name="connsiteY5" fmla="*/ 1140644 h 1300899"/>
                <a:gd name="connsiteX6" fmla="*/ 28280 w 274814"/>
                <a:gd name="connsiteY6" fmla="*/ 1300899 h 1300899"/>
                <a:gd name="connsiteX0" fmla="*/ 0 w 274814"/>
                <a:gd name="connsiteY0" fmla="*/ 0 h 1300899"/>
                <a:gd name="connsiteX1" fmla="*/ 160255 w 274814"/>
                <a:gd name="connsiteY1" fmla="*/ 103695 h 1300899"/>
                <a:gd name="connsiteX2" fmla="*/ 254523 w 274814"/>
                <a:gd name="connsiteY2" fmla="*/ 414780 h 1300899"/>
                <a:gd name="connsiteX3" fmla="*/ 273377 w 274814"/>
                <a:gd name="connsiteY3" fmla="*/ 725864 h 1300899"/>
                <a:gd name="connsiteX4" fmla="*/ 263950 w 274814"/>
                <a:gd name="connsiteY4" fmla="*/ 970961 h 1300899"/>
                <a:gd name="connsiteX5" fmla="*/ 188536 w 274814"/>
                <a:gd name="connsiteY5" fmla="*/ 1140644 h 1300899"/>
                <a:gd name="connsiteX6" fmla="*/ 28280 w 274814"/>
                <a:gd name="connsiteY6" fmla="*/ 1300899 h 1300899"/>
                <a:gd name="connsiteX0" fmla="*/ 0 w 269902"/>
                <a:gd name="connsiteY0" fmla="*/ 0 h 1300899"/>
                <a:gd name="connsiteX1" fmla="*/ 160255 w 269902"/>
                <a:gd name="connsiteY1" fmla="*/ 103695 h 1300899"/>
                <a:gd name="connsiteX2" fmla="*/ 254523 w 269902"/>
                <a:gd name="connsiteY2" fmla="*/ 414780 h 1300899"/>
                <a:gd name="connsiteX3" fmla="*/ 263951 w 269902"/>
                <a:gd name="connsiteY3" fmla="*/ 669303 h 1300899"/>
                <a:gd name="connsiteX4" fmla="*/ 263950 w 269902"/>
                <a:gd name="connsiteY4" fmla="*/ 970961 h 1300899"/>
                <a:gd name="connsiteX5" fmla="*/ 188536 w 269902"/>
                <a:gd name="connsiteY5" fmla="*/ 1140644 h 1300899"/>
                <a:gd name="connsiteX6" fmla="*/ 28280 w 269902"/>
                <a:gd name="connsiteY6" fmla="*/ 1300899 h 1300899"/>
                <a:gd name="connsiteX0" fmla="*/ 0 w 266358"/>
                <a:gd name="connsiteY0" fmla="*/ 0 h 1300899"/>
                <a:gd name="connsiteX1" fmla="*/ 160255 w 266358"/>
                <a:gd name="connsiteY1" fmla="*/ 103695 h 1300899"/>
                <a:gd name="connsiteX2" fmla="*/ 254523 w 266358"/>
                <a:gd name="connsiteY2" fmla="*/ 414780 h 1300899"/>
                <a:gd name="connsiteX3" fmla="*/ 263951 w 266358"/>
                <a:gd name="connsiteY3" fmla="*/ 669303 h 1300899"/>
                <a:gd name="connsiteX4" fmla="*/ 245096 w 266358"/>
                <a:gd name="connsiteY4" fmla="*/ 952108 h 1300899"/>
                <a:gd name="connsiteX5" fmla="*/ 188536 w 266358"/>
                <a:gd name="connsiteY5" fmla="*/ 1140644 h 1300899"/>
                <a:gd name="connsiteX6" fmla="*/ 28280 w 266358"/>
                <a:gd name="connsiteY6" fmla="*/ 1300899 h 1300899"/>
                <a:gd name="connsiteX0" fmla="*/ 0 w 266358"/>
                <a:gd name="connsiteY0" fmla="*/ 0 h 1300899"/>
                <a:gd name="connsiteX1" fmla="*/ 160255 w 266358"/>
                <a:gd name="connsiteY1" fmla="*/ 131976 h 1300899"/>
                <a:gd name="connsiteX2" fmla="*/ 254523 w 266358"/>
                <a:gd name="connsiteY2" fmla="*/ 414780 h 1300899"/>
                <a:gd name="connsiteX3" fmla="*/ 263951 w 266358"/>
                <a:gd name="connsiteY3" fmla="*/ 669303 h 1300899"/>
                <a:gd name="connsiteX4" fmla="*/ 245096 w 266358"/>
                <a:gd name="connsiteY4" fmla="*/ 952108 h 1300899"/>
                <a:gd name="connsiteX5" fmla="*/ 188536 w 266358"/>
                <a:gd name="connsiteY5" fmla="*/ 1140644 h 1300899"/>
                <a:gd name="connsiteX6" fmla="*/ 28280 w 266358"/>
                <a:gd name="connsiteY6" fmla="*/ 1300899 h 130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358" h="1300899">
                  <a:moveTo>
                    <a:pt x="0" y="0"/>
                  </a:moveTo>
                  <a:cubicBezTo>
                    <a:pt x="58917" y="17282"/>
                    <a:pt x="117835" y="62846"/>
                    <a:pt x="160255" y="131976"/>
                  </a:cubicBezTo>
                  <a:cubicBezTo>
                    <a:pt x="202676" y="201106"/>
                    <a:pt x="237240" y="325226"/>
                    <a:pt x="254523" y="414780"/>
                  </a:cubicBezTo>
                  <a:cubicBezTo>
                    <a:pt x="271806" y="504334"/>
                    <a:pt x="265522" y="579748"/>
                    <a:pt x="263951" y="669303"/>
                  </a:cubicBezTo>
                  <a:cubicBezTo>
                    <a:pt x="262380" y="758858"/>
                    <a:pt x="257665" y="873551"/>
                    <a:pt x="245096" y="952108"/>
                  </a:cubicBezTo>
                  <a:cubicBezTo>
                    <a:pt x="232527" y="1030665"/>
                    <a:pt x="224672" y="1082512"/>
                    <a:pt x="188536" y="1140644"/>
                  </a:cubicBezTo>
                  <a:cubicBezTo>
                    <a:pt x="152400" y="1198776"/>
                    <a:pt x="88769" y="1248266"/>
                    <a:pt x="28280" y="1300899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9" name="手繪多邊形 68"/>
            <p:cNvSpPr/>
            <p:nvPr/>
          </p:nvSpPr>
          <p:spPr bwMode="auto">
            <a:xfrm>
              <a:off x="5446020" y="4446117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0" name="手繪多邊形 69"/>
            <p:cNvSpPr/>
            <p:nvPr/>
          </p:nvSpPr>
          <p:spPr bwMode="auto">
            <a:xfrm flipH="1" flipV="1">
              <a:off x="5449746" y="5115088"/>
              <a:ext cx="688157" cy="211887"/>
            </a:xfrm>
            <a:custGeom>
              <a:avLst/>
              <a:gdLst>
                <a:gd name="connsiteX0" fmla="*/ 0 w 688157"/>
                <a:gd name="connsiteY0" fmla="*/ 210605 h 238885"/>
                <a:gd name="connsiteX1" fmla="*/ 122549 w 688157"/>
                <a:gd name="connsiteY1" fmla="*/ 59776 h 238885"/>
                <a:gd name="connsiteX2" fmla="*/ 292231 w 688157"/>
                <a:gd name="connsiteY2" fmla="*/ 3215 h 238885"/>
                <a:gd name="connsiteX3" fmla="*/ 461914 w 688157"/>
                <a:gd name="connsiteY3" fmla="*/ 12642 h 238885"/>
                <a:gd name="connsiteX4" fmla="*/ 565609 w 688157"/>
                <a:gd name="connsiteY4" fmla="*/ 59776 h 238885"/>
                <a:gd name="connsiteX5" fmla="*/ 641023 w 688157"/>
                <a:gd name="connsiteY5" fmla="*/ 154044 h 238885"/>
                <a:gd name="connsiteX6" fmla="*/ 688157 w 688157"/>
                <a:gd name="connsiteY6" fmla="*/ 238885 h 238885"/>
                <a:gd name="connsiteX7" fmla="*/ 688157 w 688157"/>
                <a:gd name="connsiteY7" fmla="*/ 238885 h 2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157" h="238885">
                  <a:moveTo>
                    <a:pt x="0" y="210605"/>
                  </a:moveTo>
                  <a:cubicBezTo>
                    <a:pt x="36922" y="152473"/>
                    <a:pt x="73844" y="94341"/>
                    <a:pt x="122549" y="59776"/>
                  </a:cubicBezTo>
                  <a:cubicBezTo>
                    <a:pt x="171254" y="25211"/>
                    <a:pt x="235670" y="11071"/>
                    <a:pt x="292231" y="3215"/>
                  </a:cubicBezTo>
                  <a:cubicBezTo>
                    <a:pt x="348792" y="-4641"/>
                    <a:pt x="416351" y="3215"/>
                    <a:pt x="461914" y="12642"/>
                  </a:cubicBezTo>
                  <a:cubicBezTo>
                    <a:pt x="507477" y="22069"/>
                    <a:pt x="535758" y="36209"/>
                    <a:pt x="565609" y="59776"/>
                  </a:cubicBezTo>
                  <a:cubicBezTo>
                    <a:pt x="595460" y="83343"/>
                    <a:pt x="620598" y="124192"/>
                    <a:pt x="641023" y="154044"/>
                  </a:cubicBezTo>
                  <a:cubicBezTo>
                    <a:pt x="661448" y="183895"/>
                    <a:pt x="688157" y="238885"/>
                    <a:pt x="688157" y="238885"/>
                  </a:cubicBezTo>
                  <a:lnTo>
                    <a:pt x="688157" y="238885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220063" y="5312845"/>
              <a:ext cx="1083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Index+1&lt;=15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73" name="直線單箭頭接點 72"/>
            <p:cNvCxnSpPr>
              <a:stCxn id="41" idx="3"/>
              <a:endCxn id="47" idx="1"/>
            </p:cNvCxnSpPr>
            <p:nvPr/>
          </p:nvCxnSpPr>
          <p:spPr bwMode="auto">
            <a:xfrm>
              <a:off x="4389732" y="3529798"/>
              <a:ext cx="67323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線單箭頭接點 73"/>
            <p:cNvCxnSpPr/>
            <p:nvPr/>
          </p:nvCxnSpPr>
          <p:spPr bwMode="auto">
            <a:xfrm flipH="1">
              <a:off x="4407821" y="4931319"/>
              <a:ext cx="67323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手繪多邊形 74"/>
            <p:cNvSpPr/>
            <p:nvPr/>
          </p:nvSpPr>
          <p:spPr bwMode="auto">
            <a:xfrm>
              <a:off x="3567135" y="4613510"/>
              <a:ext cx="330260" cy="390549"/>
            </a:xfrm>
            <a:custGeom>
              <a:avLst/>
              <a:gdLst>
                <a:gd name="connsiteX0" fmla="*/ 292231 w 292231"/>
                <a:gd name="connsiteY0" fmla="*/ 48359 h 388630"/>
                <a:gd name="connsiteX1" fmla="*/ 207390 w 292231"/>
                <a:gd name="connsiteY1" fmla="*/ 1225 h 388630"/>
                <a:gd name="connsiteX2" fmla="*/ 103695 w 292231"/>
                <a:gd name="connsiteY2" fmla="*/ 20078 h 388630"/>
                <a:gd name="connsiteX3" fmla="*/ 28280 w 292231"/>
                <a:gd name="connsiteY3" fmla="*/ 86066 h 388630"/>
                <a:gd name="connsiteX4" fmla="*/ 0 w 292231"/>
                <a:gd name="connsiteY4" fmla="*/ 199188 h 388630"/>
                <a:gd name="connsiteX5" fmla="*/ 28280 w 292231"/>
                <a:gd name="connsiteY5" fmla="*/ 312309 h 388630"/>
                <a:gd name="connsiteX6" fmla="*/ 103695 w 292231"/>
                <a:gd name="connsiteY6" fmla="*/ 378297 h 388630"/>
                <a:gd name="connsiteX7" fmla="*/ 150829 w 292231"/>
                <a:gd name="connsiteY7" fmla="*/ 387724 h 388630"/>
                <a:gd name="connsiteX8" fmla="*/ 216817 w 292231"/>
                <a:gd name="connsiteY8" fmla="*/ 387724 h 388630"/>
                <a:gd name="connsiteX0" fmla="*/ 301070 w 301070"/>
                <a:gd name="connsiteY0" fmla="*/ 48248 h 388519"/>
                <a:gd name="connsiteX1" fmla="*/ 216229 w 301070"/>
                <a:gd name="connsiteY1" fmla="*/ 1114 h 388519"/>
                <a:gd name="connsiteX2" fmla="*/ 112534 w 301070"/>
                <a:gd name="connsiteY2" fmla="*/ 19967 h 388519"/>
                <a:gd name="connsiteX3" fmla="*/ 8839 w 301070"/>
                <a:gd name="connsiteY3" fmla="*/ 76528 h 388519"/>
                <a:gd name="connsiteX4" fmla="*/ 8839 w 301070"/>
                <a:gd name="connsiteY4" fmla="*/ 199077 h 388519"/>
                <a:gd name="connsiteX5" fmla="*/ 37119 w 301070"/>
                <a:gd name="connsiteY5" fmla="*/ 312198 h 388519"/>
                <a:gd name="connsiteX6" fmla="*/ 112534 w 301070"/>
                <a:gd name="connsiteY6" fmla="*/ 378186 h 388519"/>
                <a:gd name="connsiteX7" fmla="*/ 159668 w 301070"/>
                <a:gd name="connsiteY7" fmla="*/ 387613 h 388519"/>
                <a:gd name="connsiteX8" fmla="*/ 225656 w 301070"/>
                <a:gd name="connsiteY8" fmla="*/ 387613 h 388519"/>
                <a:gd name="connsiteX0" fmla="*/ 330665 w 330665"/>
                <a:gd name="connsiteY0" fmla="*/ 48248 h 388519"/>
                <a:gd name="connsiteX1" fmla="*/ 245824 w 330665"/>
                <a:gd name="connsiteY1" fmla="*/ 1114 h 388519"/>
                <a:gd name="connsiteX2" fmla="*/ 142129 w 330665"/>
                <a:gd name="connsiteY2" fmla="*/ 19967 h 388519"/>
                <a:gd name="connsiteX3" fmla="*/ 38434 w 330665"/>
                <a:gd name="connsiteY3" fmla="*/ 76528 h 388519"/>
                <a:gd name="connsiteX4" fmla="*/ 727 w 330665"/>
                <a:gd name="connsiteY4" fmla="*/ 208503 h 388519"/>
                <a:gd name="connsiteX5" fmla="*/ 66714 w 330665"/>
                <a:gd name="connsiteY5" fmla="*/ 312198 h 388519"/>
                <a:gd name="connsiteX6" fmla="*/ 142129 w 330665"/>
                <a:gd name="connsiteY6" fmla="*/ 378186 h 388519"/>
                <a:gd name="connsiteX7" fmla="*/ 189263 w 330665"/>
                <a:gd name="connsiteY7" fmla="*/ 387613 h 388519"/>
                <a:gd name="connsiteX8" fmla="*/ 255251 w 330665"/>
                <a:gd name="connsiteY8" fmla="*/ 387613 h 388519"/>
                <a:gd name="connsiteX0" fmla="*/ 330308 w 330308"/>
                <a:gd name="connsiteY0" fmla="*/ 48248 h 388519"/>
                <a:gd name="connsiteX1" fmla="*/ 245467 w 330308"/>
                <a:gd name="connsiteY1" fmla="*/ 1114 h 388519"/>
                <a:gd name="connsiteX2" fmla="*/ 141772 w 330308"/>
                <a:gd name="connsiteY2" fmla="*/ 19967 h 388519"/>
                <a:gd name="connsiteX3" fmla="*/ 38077 w 330308"/>
                <a:gd name="connsiteY3" fmla="*/ 76528 h 388519"/>
                <a:gd name="connsiteX4" fmla="*/ 370 w 330308"/>
                <a:gd name="connsiteY4" fmla="*/ 208503 h 388519"/>
                <a:gd name="connsiteX5" fmla="*/ 56930 w 330308"/>
                <a:gd name="connsiteY5" fmla="*/ 340478 h 388519"/>
                <a:gd name="connsiteX6" fmla="*/ 141772 w 330308"/>
                <a:gd name="connsiteY6" fmla="*/ 378186 h 388519"/>
                <a:gd name="connsiteX7" fmla="*/ 188906 w 330308"/>
                <a:gd name="connsiteY7" fmla="*/ 387613 h 388519"/>
                <a:gd name="connsiteX8" fmla="*/ 254894 w 330308"/>
                <a:gd name="connsiteY8" fmla="*/ 387613 h 388519"/>
                <a:gd name="connsiteX0" fmla="*/ 330308 w 330308"/>
                <a:gd name="connsiteY0" fmla="*/ 75852 h 416123"/>
                <a:gd name="connsiteX1" fmla="*/ 245467 w 330308"/>
                <a:gd name="connsiteY1" fmla="*/ 437 h 416123"/>
                <a:gd name="connsiteX2" fmla="*/ 141772 w 330308"/>
                <a:gd name="connsiteY2" fmla="*/ 47571 h 416123"/>
                <a:gd name="connsiteX3" fmla="*/ 38077 w 330308"/>
                <a:gd name="connsiteY3" fmla="*/ 104132 h 416123"/>
                <a:gd name="connsiteX4" fmla="*/ 370 w 330308"/>
                <a:gd name="connsiteY4" fmla="*/ 236107 h 416123"/>
                <a:gd name="connsiteX5" fmla="*/ 56930 w 330308"/>
                <a:gd name="connsiteY5" fmla="*/ 368082 h 416123"/>
                <a:gd name="connsiteX6" fmla="*/ 141772 w 330308"/>
                <a:gd name="connsiteY6" fmla="*/ 405790 h 416123"/>
                <a:gd name="connsiteX7" fmla="*/ 188906 w 330308"/>
                <a:gd name="connsiteY7" fmla="*/ 415217 h 416123"/>
                <a:gd name="connsiteX8" fmla="*/ 254894 w 330308"/>
                <a:gd name="connsiteY8" fmla="*/ 415217 h 416123"/>
                <a:gd name="connsiteX0" fmla="*/ 330260 w 330260"/>
                <a:gd name="connsiteY0" fmla="*/ 76353 h 416624"/>
                <a:gd name="connsiteX1" fmla="*/ 245419 w 330260"/>
                <a:gd name="connsiteY1" fmla="*/ 938 h 416624"/>
                <a:gd name="connsiteX2" fmla="*/ 122870 w 330260"/>
                <a:gd name="connsiteY2" fmla="*/ 38646 h 416624"/>
                <a:gd name="connsiteX3" fmla="*/ 38029 w 330260"/>
                <a:gd name="connsiteY3" fmla="*/ 104633 h 416624"/>
                <a:gd name="connsiteX4" fmla="*/ 322 w 330260"/>
                <a:gd name="connsiteY4" fmla="*/ 236608 h 416624"/>
                <a:gd name="connsiteX5" fmla="*/ 56882 w 330260"/>
                <a:gd name="connsiteY5" fmla="*/ 368583 h 416624"/>
                <a:gd name="connsiteX6" fmla="*/ 141724 w 330260"/>
                <a:gd name="connsiteY6" fmla="*/ 406291 h 416624"/>
                <a:gd name="connsiteX7" fmla="*/ 188858 w 330260"/>
                <a:gd name="connsiteY7" fmla="*/ 415718 h 416624"/>
                <a:gd name="connsiteX8" fmla="*/ 254846 w 330260"/>
                <a:gd name="connsiteY8" fmla="*/ 415718 h 416624"/>
                <a:gd name="connsiteX0" fmla="*/ 330260 w 330260"/>
                <a:gd name="connsiteY0" fmla="*/ 50278 h 390549"/>
                <a:gd name="connsiteX1" fmla="*/ 217138 w 330260"/>
                <a:gd name="connsiteY1" fmla="*/ 3143 h 390549"/>
                <a:gd name="connsiteX2" fmla="*/ 122870 w 330260"/>
                <a:gd name="connsiteY2" fmla="*/ 12571 h 390549"/>
                <a:gd name="connsiteX3" fmla="*/ 38029 w 330260"/>
                <a:gd name="connsiteY3" fmla="*/ 78558 h 390549"/>
                <a:gd name="connsiteX4" fmla="*/ 322 w 330260"/>
                <a:gd name="connsiteY4" fmla="*/ 210533 h 390549"/>
                <a:gd name="connsiteX5" fmla="*/ 56882 w 330260"/>
                <a:gd name="connsiteY5" fmla="*/ 342508 h 390549"/>
                <a:gd name="connsiteX6" fmla="*/ 141724 w 330260"/>
                <a:gd name="connsiteY6" fmla="*/ 380216 h 390549"/>
                <a:gd name="connsiteX7" fmla="*/ 188858 w 330260"/>
                <a:gd name="connsiteY7" fmla="*/ 389643 h 390549"/>
                <a:gd name="connsiteX8" fmla="*/ 254846 w 330260"/>
                <a:gd name="connsiteY8" fmla="*/ 389643 h 39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60" h="390549">
                  <a:moveTo>
                    <a:pt x="330260" y="50278"/>
                  </a:moveTo>
                  <a:cubicBezTo>
                    <a:pt x="303551" y="29067"/>
                    <a:pt x="251703" y="9428"/>
                    <a:pt x="217138" y="3143"/>
                  </a:cubicBezTo>
                  <a:cubicBezTo>
                    <a:pt x="182573" y="-3142"/>
                    <a:pt x="152721" y="2"/>
                    <a:pt x="122870" y="12571"/>
                  </a:cubicBezTo>
                  <a:cubicBezTo>
                    <a:pt x="93019" y="25140"/>
                    <a:pt x="58454" y="45564"/>
                    <a:pt x="38029" y="78558"/>
                  </a:cubicBezTo>
                  <a:cubicBezTo>
                    <a:pt x="17604" y="111552"/>
                    <a:pt x="-2820" y="166541"/>
                    <a:pt x="322" y="210533"/>
                  </a:cubicBezTo>
                  <a:cubicBezTo>
                    <a:pt x="3464" y="254525"/>
                    <a:pt x="33315" y="314228"/>
                    <a:pt x="56882" y="342508"/>
                  </a:cubicBezTo>
                  <a:cubicBezTo>
                    <a:pt x="80449" y="370788"/>
                    <a:pt x="119728" y="372360"/>
                    <a:pt x="141724" y="380216"/>
                  </a:cubicBezTo>
                  <a:cubicBezTo>
                    <a:pt x="163720" y="388072"/>
                    <a:pt x="170004" y="388072"/>
                    <a:pt x="188858" y="389643"/>
                  </a:cubicBezTo>
                  <a:cubicBezTo>
                    <a:pt x="207712" y="391214"/>
                    <a:pt x="231279" y="390428"/>
                    <a:pt x="254846" y="389643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76" name="直線單箭頭接點 75"/>
            <p:cNvCxnSpPr>
              <a:endCxn id="49" idx="1"/>
            </p:cNvCxnSpPr>
            <p:nvPr/>
          </p:nvCxnSpPr>
          <p:spPr bwMode="auto">
            <a:xfrm>
              <a:off x="5629605" y="3529798"/>
              <a:ext cx="3056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線單箭頭接點 76"/>
            <p:cNvCxnSpPr>
              <a:stCxn id="48" idx="6"/>
              <a:endCxn id="42" idx="2"/>
            </p:cNvCxnSpPr>
            <p:nvPr/>
          </p:nvCxnSpPr>
          <p:spPr bwMode="auto">
            <a:xfrm>
              <a:off x="6494980" y="3529798"/>
              <a:ext cx="26487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線單箭頭接點 77"/>
            <p:cNvCxnSpPr/>
            <p:nvPr/>
          </p:nvCxnSpPr>
          <p:spPr bwMode="auto">
            <a:xfrm flipH="1">
              <a:off x="7350929" y="4906446"/>
              <a:ext cx="26487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線單箭頭接點 78"/>
            <p:cNvCxnSpPr/>
            <p:nvPr/>
          </p:nvCxnSpPr>
          <p:spPr bwMode="auto">
            <a:xfrm flipH="1">
              <a:off x="6485122" y="4912465"/>
              <a:ext cx="26487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文字方塊 79"/>
            <p:cNvSpPr txBox="1"/>
            <p:nvPr/>
          </p:nvSpPr>
          <p:spPr>
            <a:xfrm>
              <a:off x="5508104" y="2708920"/>
              <a:ext cx="720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r>
                <a:rPr kumimoji="0" lang="en-US" altLang="zh-TW" sz="12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st</a:t>
              </a: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line position setup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7198330" y="5111049"/>
              <a:ext cx="720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r>
                <a:rPr kumimoji="0" lang="en-US" altLang="zh-TW" sz="12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nd</a:t>
              </a:r>
              <a:r>
                <a:rPr kumimoji="0" lang="en-US" altLang="zh-TW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line position setup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737185" y="146800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State diagram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57532" y="836712"/>
            <a:ext cx="446789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Finite State Machine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4: Print Strings on LCD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lcd_display_v2.vhd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37185" y="146800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State diagram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57532" y="836712"/>
            <a:ext cx="446789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Finite State Machine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" name="橢圓 71"/>
          <p:cNvSpPr/>
          <p:nvPr/>
        </p:nvSpPr>
        <p:spPr bwMode="auto">
          <a:xfrm>
            <a:off x="1573348" y="3354346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589643" y="343709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init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5" name="橢圓 84"/>
          <p:cNvSpPr/>
          <p:nvPr/>
        </p:nvSpPr>
        <p:spPr bwMode="auto">
          <a:xfrm>
            <a:off x="2812499" y="3354346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2828794" y="3437097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s10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7" name="橢圓 86"/>
          <p:cNvSpPr/>
          <p:nvPr/>
        </p:nvSpPr>
        <p:spPr bwMode="auto">
          <a:xfrm>
            <a:off x="3851920" y="3354346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3868215" y="3437097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s1c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9" name="橢圓 88"/>
          <p:cNvSpPr/>
          <p:nvPr/>
        </p:nvSpPr>
        <p:spPr bwMode="auto">
          <a:xfrm>
            <a:off x="7066044" y="3289552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082339" y="3372303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hold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1" name="手繪多邊形 90"/>
          <p:cNvSpPr/>
          <p:nvPr/>
        </p:nvSpPr>
        <p:spPr bwMode="auto">
          <a:xfrm>
            <a:off x="1747006" y="2956168"/>
            <a:ext cx="285039" cy="436119"/>
          </a:xfrm>
          <a:custGeom>
            <a:avLst/>
            <a:gdLst>
              <a:gd name="connsiteX0" fmla="*/ 0 w 688157"/>
              <a:gd name="connsiteY0" fmla="*/ 210605 h 238885"/>
              <a:gd name="connsiteX1" fmla="*/ 122549 w 688157"/>
              <a:gd name="connsiteY1" fmla="*/ 59776 h 238885"/>
              <a:gd name="connsiteX2" fmla="*/ 292231 w 688157"/>
              <a:gd name="connsiteY2" fmla="*/ 3215 h 238885"/>
              <a:gd name="connsiteX3" fmla="*/ 461914 w 688157"/>
              <a:gd name="connsiteY3" fmla="*/ 12642 h 238885"/>
              <a:gd name="connsiteX4" fmla="*/ 565609 w 688157"/>
              <a:gd name="connsiteY4" fmla="*/ 59776 h 238885"/>
              <a:gd name="connsiteX5" fmla="*/ 641023 w 688157"/>
              <a:gd name="connsiteY5" fmla="*/ 154044 h 238885"/>
              <a:gd name="connsiteX6" fmla="*/ 688157 w 688157"/>
              <a:gd name="connsiteY6" fmla="*/ 238885 h 238885"/>
              <a:gd name="connsiteX7" fmla="*/ 688157 w 688157"/>
              <a:gd name="connsiteY7" fmla="*/ 238885 h 23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157" h="238885">
                <a:moveTo>
                  <a:pt x="0" y="210605"/>
                </a:moveTo>
                <a:cubicBezTo>
                  <a:pt x="36922" y="152473"/>
                  <a:pt x="73844" y="94341"/>
                  <a:pt x="122549" y="59776"/>
                </a:cubicBezTo>
                <a:cubicBezTo>
                  <a:pt x="171254" y="25211"/>
                  <a:pt x="235670" y="11071"/>
                  <a:pt x="292231" y="3215"/>
                </a:cubicBezTo>
                <a:cubicBezTo>
                  <a:pt x="348792" y="-4641"/>
                  <a:pt x="416351" y="3215"/>
                  <a:pt x="461914" y="12642"/>
                </a:cubicBezTo>
                <a:cubicBezTo>
                  <a:pt x="507477" y="22069"/>
                  <a:pt x="535758" y="36209"/>
                  <a:pt x="565609" y="59776"/>
                </a:cubicBezTo>
                <a:cubicBezTo>
                  <a:pt x="595460" y="83343"/>
                  <a:pt x="620598" y="124192"/>
                  <a:pt x="641023" y="154044"/>
                </a:cubicBezTo>
                <a:cubicBezTo>
                  <a:pt x="661448" y="183895"/>
                  <a:pt x="688157" y="238885"/>
                  <a:pt x="688157" y="238885"/>
                </a:cubicBezTo>
                <a:lnTo>
                  <a:pt x="688157" y="23888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92" name="直線單箭頭接點 91"/>
          <p:cNvCxnSpPr/>
          <p:nvPr/>
        </p:nvCxnSpPr>
        <p:spPr bwMode="auto">
          <a:xfrm>
            <a:off x="1272902" y="3401905"/>
            <a:ext cx="275945" cy="1586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文字方塊 92"/>
          <p:cNvSpPr txBox="1"/>
          <p:nvPr/>
        </p:nvSpPr>
        <p:spPr>
          <a:xfrm>
            <a:off x="898568" y="31240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reset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46600" y="2656764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Index+1&lt;=7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3765326" y="2674838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Index&lt;=15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96" name="直線單箭頭接點 95"/>
          <p:cNvCxnSpPr>
            <a:endCxn id="86" idx="1"/>
          </p:cNvCxnSpPr>
          <p:nvPr/>
        </p:nvCxnSpPr>
        <p:spPr bwMode="auto">
          <a:xfrm>
            <a:off x="2155558" y="3606374"/>
            <a:ext cx="67323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單箭頭接點 96"/>
          <p:cNvCxnSpPr>
            <a:endCxn id="88" idx="1"/>
          </p:cNvCxnSpPr>
          <p:nvPr/>
        </p:nvCxnSpPr>
        <p:spPr bwMode="auto">
          <a:xfrm>
            <a:off x="3395431" y="3606374"/>
            <a:ext cx="47278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文字方塊 97"/>
          <p:cNvSpPr txBox="1"/>
          <p:nvPr/>
        </p:nvSpPr>
        <p:spPr>
          <a:xfrm>
            <a:off x="2845125" y="2690055"/>
            <a:ext cx="72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kumimoji="0" lang="en-US" altLang="zh-TW" sz="12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</a:t>
            </a: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line position setup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9" name="手繪多邊形 98"/>
          <p:cNvSpPr/>
          <p:nvPr/>
        </p:nvSpPr>
        <p:spPr bwMode="auto">
          <a:xfrm>
            <a:off x="4022263" y="2939351"/>
            <a:ext cx="285039" cy="436119"/>
          </a:xfrm>
          <a:custGeom>
            <a:avLst/>
            <a:gdLst>
              <a:gd name="connsiteX0" fmla="*/ 0 w 688157"/>
              <a:gd name="connsiteY0" fmla="*/ 210605 h 238885"/>
              <a:gd name="connsiteX1" fmla="*/ 122549 w 688157"/>
              <a:gd name="connsiteY1" fmla="*/ 59776 h 238885"/>
              <a:gd name="connsiteX2" fmla="*/ 292231 w 688157"/>
              <a:gd name="connsiteY2" fmla="*/ 3215 h 238885"/>
              <a:gd name="connsiteX3" fmla="*/ 461914 w 688157"/>
              <a:gd name="connsiteY3" fmla="*/ 12642 h 238885"/>
              <a:gd name="connsiteX4" fmla="*/ 565609 w 688157"/>
              <a:gd name="connsiteY4" fmla="*/ 59776 h 238885"/>
              <a:gd name="connsiteX5" fmla="*/ 641023 w 688157"/>
              <a:gd name="connsiteY5" fmla="*/ 154044 h 238885"/>
              <a:gd name="connsiteX6" fmla="*/ 688157 w 688157"/>
              <a:gd name="connsiteY6" fmla="*/ 238885 h 238885"/>
              <a:gd name="connsiteX7" fmla="*/ 688157 w 688157"/>
              <a:gd name="connsiteY7" fmla="*/ 238885 h 23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157" h="238885">
                <a:moveTo>
                  <a:pt x="0" y="210605"/>
                </a:moveTo>
                <a:cubicBezTo>
                  <a:pt x="36922" y="152473"/>
                  <a:pt x="73844" y="94341"/>
                  <a:pt x="122549" y="59776"/>
                </a:cubicBezTo>
                <a:cubicBezTo>
                  <a:pt x="171254" y="25211"/>
                  <a:pt x="235670" y="11071"/>
                  <a:pt x="292231" y="3215"/>
                </a:cubicBezTo>
                <a:cubicBezTo>
                  <a:pt x="348792" y="-4641"/>
                  <a:pt x="416351" y="3215"/>
                  <a:pt x="461914" y="12642"/>
                </a:cubicBezTo>
                <a:cubicBezTo>
                  <a:pt x="507477" y="22069"/>
                  <a:pt x="535758" y="36209"/>
                  <a:pt x="565609" y="59776"/>
                </a:cubicBezTo>
                <a:cubicBezTo>
                  <a:pt x="595460" y="83343"/>
                  <a:pt x="620598" y="124192"/>
                  <a:pt x="641023" y="154044"/>
                </a:cubicBezTo>
                <a:cubicBezTo>
                  <a:pt x="661448" y="183895"/>
                  <a:pt x="688157" y="238885"/>
                  <a:pt x="688157" y="238885"/>
                </a:cubicBezTo>
                <a:lnTo>
                  <a:pt x="688157" y="23888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 bwMode="auto">
          <a:xfrm>
            <a:off x="5004048" y="3320988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5020343" y="340373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s20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" name="橢圓 101"/>
          <p:cNvSpPr/>
          <p:nvPr/>
        </p:nvSpPr>
        <p:spPr bwMode="auto">
          <a:xfrm>
            <a:off x="6020307" y="3320988"/>
            <a:ext cx="576064" cy="50405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036602" y="3403739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s2c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5789697" y="264148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Index&lt;=15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05" name="直線單箭頭接點 104"/>
          <p:cNvCxnSpPr>
            <a:stCxn id="100" idx="6"/>
            <a:endCxn id="103" idx="1"/>
          </p:cNvCxnSpPr>
          <p:nvPr/>
        </p:nvCxnSpPr>
        <p:spPr bwMode="auto">
          <a:xfrm>
            <a:off x="5580112" y="3573016"/>
            <a:ext cx="4564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字方塊 105"/>
          <p:cNvSpPr txBox="1"/>
          <p:nvPr/>
        </p:nvSpPr>
        <p:spPr>
          <a:xfrm>
            <a:off x="5036674" y="2656697"/>
            <a:ext cx="72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zh-TW" sz="12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nd</a:t>
            </a: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line position setup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7" name="手繪多邊形 106"/>
          <p:cNvSpPr/>
          <p:nvPr/>
        </p:nvSpPr>
        <p:spPr bwMode="auto">
          <a:xfrm>
            <a:off x="6190650" y="2905993"/>
            <a:ext cx="285039" cy="436119"/>
          </a:xfrm>
          <a:custGeom>
            <a:avLst/>
            <a:gdLst>
              <a:gd name="connsiteX0" fmla="*/ 0 w 688157"/>
              <a:gd name="connsiteY0" fmla="*/ 210605 h 238885"/>
              <a:gd name="connsiteX1" fmla="*/ 122549 w 688157"/>
              <a:gd name="connsiteY1" fmla="*/ 59776 h 238885"/>
              <a:gd name="connsiteX2" fmla="*/ 292231 w 688157"/>
              <a:gd name="connsiteY2" fmla="*/ 3215 h 238885"/>
              <a:gd name="connsiteX3" fmla="*/ 461914 w 688157"/>
              <a:gd name="connsiteY3" fmla="*/ 12642 h 238885"/>
              <a:gd name="connsiteX4" fmla="*/ 565609 w 688157"/>
              <a:gd name="connsiteY4" fmla="*/ 59776 h 238885"/>
              <a:gd name="connsiteX5" fmla="*/ 641023 w 688157"/>
              <a:gd name="connsiteY5" fmla="*/ 154044 h 238885"/>
              <a:gd name="connsiteX6" fmla="*/ 688157 w 688157"/>
              <a:gd name="connsiteY6" fmla="*/ 238885 h 238885"/>
              <a:gd name="connsiteX7" fmla="*/ 688157 w 688157"/>
              <a:gd name="connsiteY7" fmla="*/ 238885 h 23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157" h="238885">
                <a:moveTo>
                  <a:pt x="0" y="210605"/>
                </a:moveTo>
                <a:cubicBezTo>
                  <a:pt x="36922" y="152473"/>
                  <a:pt x="73844" y="94341"/>
                  <a:pt x="122549" y="59776"/>
                </a:cubicBezTo>
                <a:cubicBezTo>
                  <a:pt x="171254" y="25211"/>
                  <a:pt x="235670" y="11071"/>
                  <a:pt x="292231" y="3215"/>
                </a:cubicBezTo>
                <a:cubicBezTo>
                  <a:pt x="348792" y="-4641"/>
                  <a:pt x="416351" y="3215"/>
                  <a:pt x="461914" y="12642"/>
                </a:cubicBezTo>
                <a:cubicBezTo>
                  <a:pt x="507477" y="22069"/>
                  <a:pt x="535758" y="36209"/>
                  <a:pt x="565609" y="59776"/>
                </a:cubicBezTo>
                <a:cubicBezTo>
                  <a:pt x="595460" y="83343"/>
                  <a:pt x="620598" y="124192"/>
                  <a:pt x="641023" y="154044"/>
                </a:cubicBezTo>
                <a:cubicBezTo>
                  <a:pt x="661448" y="183895"/>
                  <a:pt x="688157" y="238885"/>
                  <a:pt x="688157" y="238885"/>
                </a:cubicBezTo>
                <a:lnTo>
                  <a:pt x="688157" y="23888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08" name="直線單箭頭接點 107"/>
          <p:cNvCxnSpPr/>
          <p:nvPr/>
        </p:nvCxnSpPr>
        <p:spPr bwMode="auto">
          <a:xfrm>
            <a:off x="4427984" y="3600448"/>
            <a:ext cx="54423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直線單箭頭接點 108"/>
          <p:cNvCxnSpPr/>
          <p:nvPr/>
        </p:nvCxnSpPr>
        <p:spPr bwMode="auto">
          <a:xfrm>
            <a:off x="6596371" y="3573695"/>
            <a:ext cx="45649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40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240984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5:  24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時制電子鐘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 on LCD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(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lcd_clock.vhd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9592" y="908720"/>
            <a:ext cx="5291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Show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“       HH:MM:SS     ”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 the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1st line.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536D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44450"/>
            <a:ext cx="6192688" cy="37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227968"/>
            <a:ext cx="8020372" cy="3404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 6: Print Strings on LCD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57532" y="836712"/>
            <a:ext cx="745255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3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party IP component (</a:t>
            </a: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lcd_controller.vhd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矩形 4"/>
          <p:cNvSpPr>
            <a:spLocks noChangeArrowheads="1"/>
          </p:cNvSpPr>
          <p:nvPr/>
        </p:nvSpPr>
        <p:spPr bwMode="auto">
          <a:xfrm>
            <a:off x="269989" y="1436735"/>
            <a:ext cx="835292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controller manages the initialization and data flow to HD44780 compatible 8-bit interface character LCD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modules.  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This component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allows simple LCD integration into practically any programmable logic application.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00030"/>
            <a:ext cx="7056784" cy="2847611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 bwMode="auto">
          <a:xfrm>
            <a:off x="3635896" y="4149080"/>
            <a:ext cx="2088232" cy="15075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55850" y="6093296"/>
            <a:ext cx="2180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lcd_controller.vhd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12807" y="6125234"/>
            <a:ext cx="2109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lcd_example.vhd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 bwMode="auto">
          <a:xfrm flipV="1">
            <a:off x="5043274" y="5711582"/>
            <a:ext cx="0" cy="472118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線單箭頭接點 37"/>
          <p:cNvCxnSpPr/>
          <p:nvPr/>
        </p:nvCxnSpPr>
        <p:spPr bwMode="auto">
          <a:xfrm flipV="1">
            <a:off x="2267744" y="5688184"/>
            <a:ext cx="0" cy="47211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矩形 38"/>
          <p:cNvSpPr/>
          <p:nvPr/>
        </p:nvSpPr>
        <p:spPr bwMode="auto">
          <a:xfrm>
            <a:off x="1191143" y="3582848"/>
            <a:ext cx="1921033" cy="207797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LCD Controller State Machine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640960" cy="303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LCD controller state machine consists of five states.  Upon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startup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it immediately enters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Power-up state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where it waits 50ms to ensure the supply voltage has stabilized.  It then proceeds to an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Initialize 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state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 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controller cycles the LCD through its initialization sequence, setting the LCD’s parameters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to default values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defined in the hardware.  This process completes in approximately 2.2ms, and the controller subsequently assumes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Ready state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It waits in this state until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lcd_enable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input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is asserted, then advances to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Send state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 Here, it communicates the appropriate information to the LCD, as defined by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lcd_bus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input.  After 50us, it returns to the Ready state until further notice. 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If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 low logic level is applied to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reset_n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input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at any time for a minimum of one clock cycle, the controller resets to the Power-up state and re-initializes.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7632848" cy="23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LCD Controller State Machine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64096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LCD controller executes an initialization sequence each time it is powered-up or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reset_n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pin is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deasserted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for a minimum of one clock cycle.  The controller asserts the busy pin during initialization. 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initialization sequence specifies several LCD parameters:  function, display control, display clear, and entry mode.  The LCD controller instantiates the following default set of these options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Function Set:  2-line mode, display on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Display Control:  display on, cursor off, blink off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Entry Mode:  increment mode, entire shift off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user can send commands to the LCD to change any parameters after initialization.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6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1988840"/>
            <a:ext cx="3384872" cy="765175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  <a:cs typeface="華康新特圓體"/>
              </a:rPr>
              <a:t>PS/2 Keyboard</a:t>
            </a:r>
          </a:p>
        </p:txBody>
      </p:sp>
    </p:spTree>
    <p:extLst>
      <p:ext uri="{BB962C8B-B14F-4D97-AF65-F5344CB8AC3E}">
        <p14:creationId xmlns:p14="http://schemas.microsoft.com/office/powerpoint/2010/main" val="11525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4563988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PS/2 Keyboard Interface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6409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PS/2 interface was originally developed for the IBM PC/AT’s mouse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and keyboard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1984. The Altera FPGA boards support the use of either a mouse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or keyboard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using a PS/2 connector on the board (not both at the same time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).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21" y="1783901"/>
            <a:ext cx="6230117" cy="22353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014033"/>
            <a:ext cx="1656184" cy="14393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81" y="4944843"/>
            <a:ext cx="3115058" cy="1580501"/>
          </a:xfrm>
          <a:prstGeom prst="rect">
            <a:avLst/>
          </a:prstGeom>
        </p:spPr>
      </p:pic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79512" y="4222829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PS/2 port consists of 6 pins including ground, power (VDD),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keyboard data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and a keyboard clock line.</a:t>
            </a: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084268" cy="243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PS/2 Keyboard Transmission Timing Diagram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64096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keyboard provides both the clock and data.  The clock has a frequency between 10 kHz and 16.7 kHz (i.e. a 60-100us period).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data begins with a start bit (logic low), followed by one byte of data, a parity bit, and finally a stop bit (logic high). 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data is sent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LSB first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 Each bit should be read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 the falling edge of the clock signal.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Once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complete, both the clock and data signals return to logic level high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7" y="3201951"/>
            <a:ext cx="8929439" cy="11631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5556" y="4797152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 A start bit ('0')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2. 8 data bits containing the key scan code in low to high bit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3.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Odd parity bit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such that the eight data bits plus the parity bit are an odd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number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4. A stop bit ('1')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536D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6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084268" cy="243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Scan Codes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817835"/>
            <a:ext cx="8640960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data byte represents part of a keyboard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scan code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:  either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make code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(key press) or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536D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break code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(key release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).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make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code is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sent every time a key is pressed. When a key is released, a break code is sent.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 make code usually consists of either one or two bytes.  If a make code uses two bytes, the first byte is x“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E0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”. 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given key’s break code is typically the same as its make code, except that break codes include an additional x“F0” byte as the 2nd to last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byte.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1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949525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認識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LCD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模組 </a:t>
            </a:r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(LCM)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4" y="920419"/>
            <a:ext cx="8415904" cy="23042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62" y="4302174"/>
            <a:ext cx="3583484" cy="16317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212976"/>
            <a:ext cx="3307259" cy="27334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6088636"/>
            <a:ext cx="3658344" cy="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96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6076156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Common Scan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Codes for PS/2 Keyboard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8847675" cy="24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6076156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Common Scan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Codes for PS/2 Keyboard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764704"/>
            <a:ext cx="7667625" cy="6010275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24128" y="2607416"/>
            <a:ext cx="1656184" cy="86409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059832" y="1042904"/>
            <a:ext cx="1800200" cy="223224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9552" y="218136"/>
            <a:ext cx="8092380" cy="4745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lnSpc>
                <a:spcPct val="100000"/>
              </a:lnSpc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VHDL for PS/2 Keyboard Interface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(</a:t>
            </a:r>
            <a:r>
              <a:rPr lang="zh-TW" altLang="en-US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b="0" dirty="0" smtClean="0">
                <a:solidFill>
                  <a:srgbClr val="C00000"/>
                </a:solidFill>
                <a:latin typeface="Arial" panose="020B0604020202020204" pitchFamily="34" charset="0"/>
              </a:rPr>
              <a:t>ps2_keyboard.vhd </a:t>
            </a:r>
            <a:r>
              <a:rPr lang="en-US" altLang="zh-TW" b="0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  <a:endParaRPr lang="zh-TW" altLang="en-US" b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7826869" cy="28083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499992" y="2060848"/>
            <a:ext cx="1944216" cy="108012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 flipH="1">
            <a:off x="5652120" y="836712"/>
            <a:ext cx="792088" cy="115212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772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51631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TW" dirty="0">
                <a:solidFill>
                  <a:srgbClr val="081D58"/>
                </a:solidFill>
              </a:rPr>
              <a:t>Connection between </a:t>
            </a:r>
            <a:r>
              <a:rPr lang="en-US" altLang="zh-TW" dirty="0"/>
              <a:t>PS/2 Serial Port </a:t>
            </a:r>
            <a:r>
              <a:rPr lang="en-US" altLang="zh-TW" dirty="0" smtClean="0">
                <a:solidFill>
                  <a:srgbClr val="081D58"/>
                </a:solidFill>
              </a:rPr>
              <a:t>and </a:t>
            </a:r>
            <a:r>
              <a:rPr lang="en-US" altLang="zh-TW" dirty="0">
                <a:solidFill>
                  <a:srgbClr val="081D58"/>
                </a:solidFill>
              </a:rPr>
              <a:t>DE0 </a:t>
            </a:r>
            <a:endParaRPr lang="en-US" altLang="zh-TW" kern="0" dirty="0">
              <a:solidFill>
                <a:srgbClr val="081D58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38213"/>
            <a:ext cx="5040560" cy="29857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34447"/>
            <a:ext cx="6264696" cy="19461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3563888" y="1082232"/>
            <a:ext cx="864096" cy="216024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557524" y="3429000"/>
            <a:ext cx="864096" cy="216024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39336" y="4966526"/>
            <a:ext cx="6192688" cy="59572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96319" y="3294500"/>
            <a:ext cx="144943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KB: Keyboard</a:t>
            </a:r>
          </a:p>
          <a:p>
            <a:pPr>
              <a:spcBef>
                <a:spcPts val="600"/>
              </a:spcBef>
            </a:pPr>
            <a:r>
              <a:rPr lang="en-US" altLang="zh-TW" sz="1600" dirty="0" smtClean="0">
                <a:solidFill>
                  <a:schemeClr val="accent2"/>
                </a:solidFill>
              </a:rPr>
              <a:t>MS: Mouse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4563988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Transaction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35292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Once the PS/2 clock signal goes low,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ps2_code_new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flag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deasserts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to indicate that a new PS/2 keyboard transaction is in progress. 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transaction completes,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ps2_code_new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flag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asserts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to indicate that a new PS/2 code has been received and is available on the ps2_code bus. 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this case, the PS/2 code received is x“1C”, which is the make code for the “A” key.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2" y="3284984"/>
            <a:ext cx="9043739" cy="113268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/>
          <p:cNvSpPr/>
          <p:nvPr/>
        </p:nvSpPr>
        <p:spPr bwMode="auto">
          <a:xfrm>
            <a:off x="8058864" y="3789040"/>
            <a:ext cx="1043608" cy="72008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04791" y="450912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 bits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5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Example: PS/2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Keyboard to ASCII Converter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35292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component receives data transactions from a PS/2 keyboard and provides the corresponding ASCII codes to user logic over a parallel interface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All character keys have their respective ASCII codes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output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by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PS/2 to ASCII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converter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those keys are pressed in a standard fashion (with respect to shift, caps lock, etc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.).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converter also outputs control codes for the additional following keys:  backspace (BS), tab (HT), enter (CR), escape (ESC), and delete (DEL).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26" y="3355329"/>
            <a:ext cx="70675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Example: PS/2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Keyboard to ASCII Converter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7504" y="908720"/>
            <a:ext cx="8856984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PS/2 codes provided by the PS/2 keyboard interface component control the converter’s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state machine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Upon start-up, the component immediately enters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ready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state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 It waits in this state until it receives a new PS/2 code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new_code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state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builds the PS/2 make or break codes.  If the new code received is the last byte in the make/break code, the state machine proceeds to the translate state, otherwise it returns to the ready state to await the next byte.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Once in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translate state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the converter determines which key was pressed and translates it into ASCII.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13970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If the code is a break code, then no action is needed, so the converter ignores the code and returns to the ready state. 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13970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However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if a make code was received, the converter proceeds to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output state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, where it outputs the resultant ASCII code on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ascii_code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bus and sets the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ascii_new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output flag to indicate that the new code is available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converter then returns to the ready state to await the next communication from the PS/2 keyboard interface component.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9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Example: PS/2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Keyboard to ASCII Converter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830500"/>
            <a:ext cx="4896544" cy="5933200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95536" y="836712"/>
            <a:ext cx="24482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State Diagram:</a:t>
            </a: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3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Example: PS/2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Keyboard to ASCII Converter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107504" y="777478"/>
            <a:ext cx="8856984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source code for the PS/2 keyboard to ASCII converter consists of the following three files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ps2_keyboard_to_ascii.vhd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ps2_keyboard.vhd</a:t>
            </a:r>
          </a:p>
          <a:p>
            <a:pPr marL="9398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debounce.vhd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ps2_keyboard_to_ascii.vhd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 is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top level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VHDL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  It instantiates the PS/2 keyboard interface component (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ps2_keyboard.vhd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). The PS/2 keyboard interface component in turn instantiates the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debounce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component (</a:t>
            </a:r>
            <a:r>
              <a:rPr kumimoji="0" lang="en-US" altLang="zh-TW" sz="1800" b="0" i="0" u="sng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debounce.vhd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6" y="3861048"/>
            <a:ext cx="7067550" cy="2619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4457480" y="4553168"/>
            <a:ext cx="1800200" cy="108012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3467007" y="2703028"/>
            <a:ext cx="1086328" cy="175490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89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876356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VHDL for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PS/2 Keyboard to ASCII Converter</a:t>
            </a:r>
            <a:endParaRPr kumimoji="0" lang="en-US" altLang="zh-TW" sz="3200" b="1" i="0" u="none" strike="noStrike" kern="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4704"/>
            <a:ext cx="7344816" cy="6058664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115616" y="3284984"/>
            <a:ext cx="4160472" cy="363472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619806" y="2933220"/>
            <a:ext cx="334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標楷體"/>
                <a:cs typeface="+mn-cs"/>
              </a:rPr>
              <a:t>Note: these assignments are completed only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標楷體"/>
                <a:cs typeface="+mn-cs"/>
              </a:rPr>
              <a:t>after the process </a:t>
            </a: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標楷體"/>
                <a:cs typeface="+mn-cs"/>
              </a:rPr>
              <a:t>ends. So far, they’re still the values determined in “</a:t>
            </a:r>
            <a:r>
              <a:rPr kumimoji="0" lang="en-US" altLang="zh-TW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標楷體"/>
                <a:cs typeface="+mn-cs"/>
              </a:rPr>
              <a:t>new_code</a:t>
            </a: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標楷體"/>
                <a:cs typeface="+mn-cs"/>
              </a:rPr>
              <a:t>” state.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5311762" y="3275327"/>
            <a:ext cx="308864" cy="13228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86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2026196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基本資料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36712"/>
            <a:ext cx="7920880" cy="381076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 bwMode="auto">
          <a:xfrm>
            <a:off x="7976040" y="1969176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接點 5"/>
          <p:cNvCxnSpPr/>
          <p:nvPr/>
        </p:nvCxnSpPr>
        <p:spPr bwMode="auto">
          <a:xfrm>
            <a:off x="1115616" y="2378376"/>
            <a:ext cx="64807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線接點 4"/>
          <p:cNvCxnSpPr/>
          <p:nvPr/>
        </p:nvCxnSpPr>
        <p:spPr bwMode="auto">
          <a:xfrm>
            <a:off x="3059832" y="1556792"/>
            <a:ext cx="115212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40550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584F2E-9B92-41E4-BE3B-58BCD3166A9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24396"/>
            <a:ext cx="1785938" cy="368300"/>
          </a:xfrm>
          <a:noFill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ASCII Code</a:t>
            </a:r>
          </a:p>
        </p:txBody>
      </p:sp>
      <p:sp>
        <p:nvSpPr>
          <p:cNvPr id="74757" name="Freeform 4"/>
          <p:cNvSpPr>
            <a:spLocks/>
          </p:cNvSpPr>
          <p:nvPr/>
        </p:nvSpPr>
        <p:spPr bwMode="auto">
          <a:xfrm>
            <a:off x="5699125" y="5111750"/>
            <a:ext cx="3175" cy="34925"/>
          </a:xfrm>
          <a:custGeom>
            <a:avLst/>
            <a:gdLst>
              <a:gd name="T0" fmla="*/ 0 w 6"/>
              <a:gd name="T1" fmla="*/ 0 h 87"/>
              <a:gd name="T2" fmla="*/ 2147483646 w 6"/>
              <a:gd name="T3" fmla="*/ 0 h 87"/>
              <a:gd name="T4" fmla="*/ 2147483646 w 6"/>
              <a:gd name="T5" fmla="*/ 2147483646 h 87"/>
              <a:gd name="T6" fmla="*/ 2147483646 w 6"/>
              <a:gd name="T7" fmla="*/ 2147483646 h 87"/>
              <a:gd name="T8" fmla="*/ 2147483646 w 6"/>
              <a:gd name="T9" fmla="*/ 2147483646 h 87"/>
              <a:gd name="T10" fmla="*/ 0 w 6"/>
              <a:gd name="T11" fmla="*/ 0 h 8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" h="87">
                <a:moveTo>
                  <a:pt x="0" y="0"/>
                </a:moveTo>
                <a:lnTo>
                  <a:pt x="4" y="0"/>
                </a:lnTo>
                <a:lnTo>
                  <a:pt x="6" y="87"/>
                </a:lnTo>
                <a:lnTo>
                  <a:pt x="2" y="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58" name="Freeform 5"/>
          <p:cNvSpPr>
            <a:spLocks/>
          </p:cNvSpPr>
          <p:nvPr/>
        </p:nvSpPr>
        <p:spPr bwMode="auto">
          <a:xfrm>
            <a:off x="5700713" y="5146675"/>
            <a:ext cx="1587" cy="34925"/>
          </a:xfrm>
          <a:custGeom>
            <a:avLst/>
            <a:gdLst>
              <a:gd name="T0" fmla="*/ 0 w 5"/>
              <a:gd name="T1" fmla="*/ 0 h 88"/>
              <a:gd name="T2" fmla="*/ 2147483646 w 5"/>
              <a:gd name="T3" fmla="*/ 0 h 88"/>
              <a:gd name="T4" fmla="*/ 2147483646 w 5"/>
              <a:gd name="T5" fmla="*/ 2147483646 h 88"/>
              <a:gd name="T6" fmla="*/ 2147483646 w 5"/>
              <a:gd name="T7" fmla="*/ 2147483646 h 88"/>
              <a:gd name="T8" fmla="*/ 2147483646 w 5"/>
              <a:gd name="T9" fmla="*/ 2147483646 h 88"/>
              <a:gd name="T10" fmla="*/ 0 w 5"/>
              <a:gd name="T11" fmla="*/ 0 h 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88">
                <a:moveTo>
                  <a:pt x="0" y="0"/>
                </a:moveTo>
                <a:lnTo>
                  <a:pt x="4" y="0"/>
                </a:lnTo>
                <a:lnTo>
                  <a:pt x="5" y="88"/>
                </a:lnTo>
                <a:lnTo>
                  <a:pt x="1" y="8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59" name="Freeform 6"/>
          <p:cNvSpPr>
            <a:spLocks/>
          </p:cNvSpPr>
          <p:nvPr/>
        </p:nvSpPr>
        <p:spPr bwMode="auto">
          <a:xfrm>
            <a:off x="5700713" y="5181600"/>
            <a:ext cx="1587" cy="34925"/>
          </a:xfrm>
          <a:custGeom>
            <a:avLst/>
            <a:gdLst>
              <a:gd name="T0" fmla="*/ 2147483646 w 5"/>
              <a:gd name="T1" fmla="*/ 0 h 86"/>
              <a:gd name="T2" fmla="*/ 2147483646 w 5"/>
              <a:gd name="T3" fmla="*/ 0 h 86"/>
              <a:gd name="T4" fmla="*/ 2147483646 w 5"/>
              <a:gd name="T5" fmla="*/ 2147483646 h 86"/>
              <a:gd name="T6" fmla="*/ 2147483646 w 5"/>
              <a:gd name="T7" fmla="*/ 2147483646 h 86"/>
              <a:gd name="T8" fmla="*/ 0 w 5"/>
              <a:gd name="T9" fmla="*/ 2147483646 h 86"/>
              <a:gd name="T10" fmla="*/ 2147483646 w 5"/>
              <a:gd name="T11" fmla="*/ 0 h 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86">
                <a:moveTo>
                  <a:pt x="1" y="0"/>
                </a:moveTo>
                <a:lnTo>
                  <a:pt x="5" y="0"/>
                </a:lnTo>
                <a:lnTo>
                  <a:pt x="4" y="86"/>
                </a:lnTo>
                <a:lnTo>
                  <a:pt x="0" y="86"/>
                </a:lnTo>
                <a:lnTo>
                  <a:pt x="1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0" name="Freeform 7"/>
          <p:cNvSpPr>
            <a:spLocks/>
          </p:cNvSpPr>
          <p:nvPr/>
        </p:nvSpPr>
        <p:spPr bwMode="auto">
          <a:xfrm>
            <a:off x="5699125" y="5216525"/>
            <a:ext cx="3175" cy="33338"/>
          </a:xfrm>
          <a:custGeom>
            <a:avLst/>
            <a:gdLst>
              <a:gd name="T0" fmla="*/ 2147483646 w 7"/>
              <a:gd name="T1" fmla="*/ 0 h 85"/>
              <a:gd name="T2" fmla="*/ 2147483646 w 7"/>
              <a:gd name="T3" fmla="*/ 0 h 85"/>
              <a:gd name="T4" fmla="*/ 2147483646 w 7"/>
              <a:gd name="T5" fmla="*/ 2147483646 h 85"/>
              <a:gd name="T6" fmla="*/ 2147483646 w 7"/>
              <a:gd name="T7" fmla="*/ 2147483646 h 85"/>
              <a:gd name="T8" fmla="*/ 0 w 7"/>
              <a:gd name="T9" fmla="*/ 2147483646 h 85"/>
              <a:gd name="T10" fmla="*/ 2147483646 w 7"/>
              <a:gd name="T11" fmla="*/ 0 h 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" h="85">
                <a:moveTo>
                  <a:pt x="3" y="0"/>
                </a:moveTo>
                <a:lnTo>
                  <a:pt x="7" y="0"/>
                </a:lnTo>
                <a:lnTo>
                  <a:pt x="4" y="84"/>
                </a:lnTo>
                <a:lnTo>
                  <a:pt x="4" y="85"/>
                </a:lnTo>
                <a:lnTo>
                  <a:pt x="0" y="84"/>
                </a:lnTo>
                <a:lnTo>
                  <a:pt x="3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1" name="Freeform 8"/>
          <p:cNvSpPr>
            <a:spLocks/>
          </p:cNvSpPr>
          <p:nvPr/>
        </p:nvSpPr>
        <p:spPr bwMode="auto">
          <a:xfrm>
            <a:off x="5691188" y="5276850"/>
            <a:ext cx="1587" cy="34925"/>
          </a:xfrm>
          <a:custGeom>
            <a:avLst/>
            <a:gdLst>
              <a:gd name="T0" fmla="*/ 0 w 5"/>
              <a:gd name="T1" fmla="*/ 0 h 85"/>
              <a:gd name="T2" fmla="*/ 2147483646 w 5"/>
              <a:gd name="T3" fmla="*/ 0 h 85"/>
              <a:gd name="T4" fmla="*/ 2147483646 w 5"/>
              <a:gd name="T5" fmla="*/ 2147483646 h 85"/>
              <a:gd name="T6" fmla="*/ 2147483646 w 5"/>
              <a:gd name="T7" fmla="*/ 2147483646 h 85"/>
              <a:gd name="T8" fmla="*/ 2147483646 w 5"/>
              <a:gd name="T9" fmla="*/ 2147483646 h 85"/>
              <a:gd name="T10" fmla="*/ 0 w 5"/>
              <a:gd name="T11" fmla="*/ 0 h 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85">
                <a:moveTo>
                  <a:pt x="0" y="0"/>
                </a:moveTo>
                <a:lnTo>
                  <a:pt x="4" y="0"/>
                </a:lnTo>
                <a:lnTo>
                  <a:pt x="5" y="83"/>
                </a:lnTo>
                <a:lnTo>
                  <a:pt x="5" y="85"/>
                </a:lnTo>
                <a:lnTo>
                  <a:pt x="1" y="8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2" name="Freeform 9"/>
          <p:cNvSpPr>
            <a:spLocks/>
          </p:cNvSpPr>
          <p:nvPr/>
        </p:nvSpPr>
        <p:spPr bwMode="auto">
          <a:xfrm>
            <a:off x="5664200" y="5384800"/>
            <a:ext cx="1588" cy="3175"/>
          </a:xfrm>
          <a:custGeom>
            <a:avLst/>
            <a:gdLst>
              <a:gd name="T0" fmla="*/ 2147483646 w 5"/>
              <a:gd name="T1" fmla="*/ 0 h 6"/>
              <a:gd name="T2" fmla="*/ 2147483646 w 5"/>
              <a:gd name="T3" fmla="*/ 2147483646 h 6"/>
              <a:gd name="T4" fmla="*/ 2147483646 w 5"/>
              <a:gd name="T5" fmla="*/ 2147483646 h 6"/>
              <a:gd name="T6" fmla="*/ 2147483646 w 5"/>
              <a:gd name="T7" fmla="*/ 2147483646 h 6"/>
              <a:gd name="T8" fmla="*/ 0 w 5"/>
              <a:gd name="T9" fmla="*/ 2147483646 h 6"/>
              <a:gd name="T10" fmla="*/ 2147483646 w 5"/>
              <a:gd name="T11" fmla="*/ 0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6">
                <a:moveTo>
                  <a:pt x="2" y="0"/>
                </a:moveTo>
                <a:lnTo>
                  <a:pt x="5" y="2"/>
                </a:lnTo>
                <a:lnTo>
                  <a:pt x="2" y="6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3" name="Freeform 10"/>
          <p:cNvSpPr>
            <a:spLocks/>
          </p:cNvSpPr>
          <p:nvPr/>
        </p:nvSpPr>
        <p:spPr bwMode="auto">
          <a:xfrm>
            <a:off x="5634038" y="5418138"/>
            <a:ext cx="3175" cy="1587"/>
          </a:xfrm>
          <a:custGeom>
            <a:avLst/>
            <a:gdLst>
              <a:gd name="T0" fmla="*/ 2147483646 w 6"/>
              <a:gd name="T1" fmla="*/ 0 h 5"/>
              <a:gd name="T2" fmla="*/ 2147483646 w 6"/>
              <a:gd name="T3" fmla="*/ 2147483646 h 5"/>
              <a:gd name="T4" fmla="*/ 2147483646 w 6"/>
              <a:gd name="T5" fmla="*/ 2147483646 h 5"/>
              <a:gd name="T6" fmla="*/ 0 w 6"/>
              <a:gd name="T7" fmla="*/ 2147483646 h 5"/>
              <a:gd name="T8" fmla="*/ 0 w 6"/>
              <a:gd name="T9" fmla="*/ 2147483646 h 5"/>
              <a:gd name="T10" fmla="*/ 2147483646 w 6"/>
              <a:gd name="T11" fmla="*/ 0 h 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" h="5">
                <a:moveTo>
                  <a:pt x="4" y="0"/>
                </a:moveTo>
                <a:lnTo>
                  <a:pt x="6" y="4"/>
                </a:lnTo>
                <a:lnTo>
                  <a:pt x="2" y="5"/>
                </a:lnTo>
                <a:lnTo>
                  <a:pt x="0" y="2"/>
                </a:lnTo>
                <a:lnTo>
                  <a:pt x="4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4" name="Freeform 11"/>
          <p:cNvSpPr>
            <a:spLocks/>
          </p:cNvSpPr>
          <p:nvPr/>
        </p:nvSpPr>
        <p:spPr bwMode="auto">
          <a:xfrm>
            <a:off x="5621338" y="5434013"/>
            <a:ext cx="6350" cy="3175"/>
          </a:xfrm>
          <a:custGeom>
            <a:avLst/>
            <a:gdLst>
              <a:gd name="T0" fmla="*/ 2147483646 w 13"/>
              <a:gd name="T1" fmla="*/ 0 h 7"/>
              <a:gd name="T2" fmla="*/ 2147483646 w 13"/>
              <a:gd name="T3" fmla="*/ 2147483646 h 7"/>
              <a:gd name="T4" fmla="*/ 2147483646 w 13"/>
              <a:gd name="T5" fmla="*/ 2147483646 h 7"/>
              <a:gd name="T6" fmla="*/ 0 w 13"/>
              <a:gd name="T7" fmla="*/ 2147483646 h 7"/>
              <a:gd name="T8" fmla="*/ 0 w 13"/>
              <a:gd name="T9" fmla="*/ 2147483646 h 7"/>
              <a:gd name="T10" fmla="*/ 2147483646 w 13"/>
              <a:gd name="T11" fmla="*/ 0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" h="7">
                <a:moveTo>
                  <a:pt x="11" y="0"/>
                </a:moveTo>
                <a:lnTo>
                  <a:pt x="13" y="4"/>
                </a:lnTo>
                <a:lnTo>
                  <a:pt x="1" y="7"/>
                </a:lnTo>
                <a:lnTo>
                  <a:pt x="0" y="7"/>
                </a:lnTo>
                <a:lnTo>
                  <a:pt x="0" y="2"/>
                </a:lnTo>
                <a:lnTo>
                  <a:pt x="11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5" name="Freeform 12"/>
          <p:cNvSpPr>
            <a:spLocks/>
          </p:cNvSpPr>
          <p:nvPr/>
        </p:nvSpPr>
        <p:spPr bwMode="auto">
          <a:xfrm>
            <a:off x="5602288" y="5434013"/>
            <a:ext cx="19050" cy="4762"/>
          </a:xfrm>
          <a:custGeom>
            <a:avLst/>
            <a:gdLst>
              <a:gd name="T0" fmla="*/ 2147483646 w 34"/>
              <a:gd name="T1" fmla="*/ 0 h 11"/>
              <a:gd name="T2" fmla="*/ 2147483646 w 34"/>
              <a:gd name="T3" fmla="*/ 2147483646 h 11"/>
              <a:gd name="T4" fmla="*/ 2147483646 w 34"/>
              <a:gd name="T5" fmla="*/ 2147483646 h 11"/>
              <a:gd name="T6" fmla="*/ 0 w 34"/>
              <a:gd name="T7" fmla="*/ 2147483646 h 11"/>
              <a:gd name="T8" fmla="*/ 2147483646 w 34"/>
              <a:gd name="T9" fmla="*/ 2147483646 h 11"/>
              <a:gd name="T10" fmla="*/ 2147483646 w 34"/>
              <a:gd name="T11" fmla="*/ 0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" h="11">
                <a:moveTo>
                  <a:pt x="34" y="0"/>
                </a:moveTo>
                <a:lnTo>
                  <a:pt x="34" y="5"/>
                </a:lnTo>
                <a:lnTo>
                  <a:pt x="1" y="11"/>
                </a:lnTo>
                <a:lnTo>
                  <a:pt x="0" y="11"/>
                </a:lnTo>
                <a:lnTo>
                  <a:pt x="2" y="5"/>
                </a:lnTo>
                <a:lnTo>
                  <a:pt x="34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6" name="Freeform 13"/>
          <p:cNvSpPr>
            <a:spLocks/>
          </p:cNvSpPr>
          <p:nvPr/>
        </p:nvSpPr>
        <p:spPr bwMode="auto">
          <a:xfrm>
            <a:off x="5600700" y="5435600"/>
            <a:ext cx="3175" cy="3175"/>
          </a:xfrm>
          <a:custGeom>
            <a:avLst/>
            <a:gdLst>
              <a:gd name="T0" fmla="*/ 2147483646 w 6"/>
              <a:gd name="T1" fmla="*/ 2147483646 h 8"/>
              <a:gd name="T2" fmla="*/ 2147483646 w 6"/>
              <a:gd name="T3" fmla="*/ 2147483646 h 8"/>
              <a:gd name="T4" fmla="*/ 0 w 6"/>
              <a:gd name="T5" fmla="*/ 2147483646 h 8"/>
              <a:gd name="T6" fmla="*/ 0 w 6"/>
              <a:gd name="T7" fmla="*/ 2147483646 h 8"/>
              <a:gd name="T8" fmla="*/ 2147483646 w 6"/>
              <a:gd name="T9" fmla="*/ 0 h 8"/>
              <a:gd name="T10" fmla="*/ 2147483646 w 6"/>
              <a:gd name="T11" fmla="*/ 2147483646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" h="8">
                <a:moveTo>
                  <a:pt x="6" y="2"/>
                </a:moveTo>
                <a:lnTo>
                  <a:pt x="4" y="8"/>
                </a:lnTo>
                <a:lnTo>
                  <a:pt x="0" y="4"/>
                </a:lnTo>
                <a:lnTo>
                  <a:pt x="0" y="2"/>
                </a:lnTo>
                <a:lnTo>
                  <a:pt x="3" y="0"/>
                </a:lnTo>
                <a:lnTo>
                  <a:pt x="6" y="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7" name="Freeform 14"/>
          <p:cNvSpPr>
            <a:spLocks/>
          </p:cNvSpPr>
          <p:nvPr/>
        </p:nvSpPr>
        <p:spPr bwMode="auto">
          <a:xfrm>
            <a:off x="5597525" y="5427663"/>
            <a:ext cx="4763" cy="9525"/>
          </a:xfrm>
          <a:custGeom>
            <a:avLst/>
            <a:gdLst>
              <a:gd name="T0" fmla="*/ 2147483646 w 8"/>
              <a:gd name="T1" fmla="*/ 2147483646 h 21"/>
              <a:gd name="T2" fmla="*/ 2147483646 w 8"/>
              <a:gd name="T3" fmla="*/ 2147483646 h 21"/>
              <a:gd name="T4" fmla="*/ 0 w 8"/>
              <a:gd name="T5" fmla="*/ 2147483646 h 21"/>
              <a:gd name="T6" fmla="*/ 2147483646 w 8"/>
              <a:gd name="T7" fmla="*/ 0 h 21"/>
              <a:gd name="T8" fmla="*/ 2147483646 w 8"/>
              <a:gd name="T9" fmla="*/ 2147483646 h 21"/>
              <a:gd name="T10" fmla="*/ 2147483646 w 8"/>
              <a:gd name="T11" fmla="*/ 2147483646 h 2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21">
                <a:moveTo>
                  <a:pt x="8" y="19"/>
                </a:moveTo>
                <a:lnTo>
                  <a:pt x="5" y="21"/>
                </a:lnTo>
                <a:lnTo>
                  <a:pt x="0" y="6"/>
                </a:lnTo>
                <a:lnTo>
                  <a:pt x="1" y="0"/>
                </a:lnTo>
                <a:lnTo>
                  <a:pt x="3" y="3"/>
                </a:lnTo>
                <a:lnTo>
                  <a:pt x="8" y="1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8" name="Freeform 15"/>
          <p:cNvSpPr>
            <a:spLocks/>
          </p:cNvSpPr>
          <p:nvPr/>
        </p:nvSpPr>
        <p:spPr bwMode="auto">
          <a:xfrm>
            <a:off x="5595938" y="5427663"/>
            <a:ext cx="3175" cy="3175"/>
          </a:xfrm>
          <a:custGeom>
            <a:avLst/>
            <a:gdLst>
              <a:gd name="T0" fmla="*/ 2147483646 w 6"/>
              <a:gd name="T1" fmla="*/ 2147483646 h 7"/>
              <a:gd name="T2" fmla="*/ 2147483646 w 6"/>
              <a:gd name="T3" fmla="*/ 2147483646 h 7"/>
              <a:gd name="T4" fmla="*/ 0 w 6"/>
              <a:gd name="T5" fmla="*/ 2147483646 h 7"/>
              <a:gd name="T6" fmla="*/ 0 w 6"/>
              <a:gd name="T7" fmla="*/ 0 h 7"/>
              <a:gd name="T8" fmla="*/ 0 w 6"/>
              <a:gd name="T9" fmla="*/ 0 h 7"/>
              <a:gd name="T10" fmla="*/ 2147483646 w 6"/>
              <a:gd name="T11" fmla="*/ 2147483646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" h="7">
                <a:moveTo>
                  <a:pt x="6" y="1"/>
                </a:moveTo>
                <a:lnTo>
                  <a:pt x="5" y="7"/>
                </a:lnTo>
                <a:lnTo>
                  <a:pt x="0" y="5"/>
                </a:lnTo>
                <a:lnTo>
                  <a:pt x="0" y="0"/>
                </a:lnTo>
                <a:lnTo>
                  <a:pt x="6" y="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69" name="Freeform 16"/>
          <p:cNvSpPr>
            <a:spLocks/>
          </p:cNvSpPr>
          <p:nvPr/>
        </p:nvSpPr>
        <p:spPr bwMode="auto">
          <a:xfrm>
            <a:off x="5353050" y="5199063"/>
            <a:ext cx="7938" cy="4762"/>
          </a:xfrm>
          <a:custGeom>
            <a:avLst/>
            <a:gdLst>
              <a:gd name="T0" fmla="*/ 2147483646 w 16"/>
              <a:gd name="T1" fmla="*/ 2147483646 h 12"/>
              <a:gd name="T2" fmla="*/ 0 w 16"/>
              <a:gd name="T3" fmla="*/ 2147483646 h 12"/>
              <a:gd name="T4" fmla="*/ 2147483646 w 16"/>
              <a:gd name="T5" fmla="*/ 0 h 12"/>
              <a:gd name="T6" fmla="*/ 2147483646 w 16"/>
              <a:gd name="T7" fmla="*/ 2147483646 h 12"/>
              <a:gd name="T8" fmla="*/ 2147483646 w 16"/>
              <a:gd name="T9" fmla="*/ 2147483646 h 12"/>
              <a:gd name="T10" fmla="*/ 2147483646 w 16"/>
              <a:gd name="T11" fmla="*/ 2147483646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" h="12">
                <a:moveTo>
                  <a:pt x="2" y="12"/>
                </a:moveTo>
                <a:lnTo>
                  <a:pt x="0" y="8"/>
                </a:lnTo>
                <a:lnTo>
                  <a:pt x="14" y="0"/>
                </a:lnTo>
                <a:lnTo>
                  <a:pt x="16" y="3"/>
                </a:lnTo>
                <a:lnTo>
                  <a:pt x="16" y="4"/>
                </a:lnTo>
                <a:lnTo>
                  <a:pt x="2" y="1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0" name="Freeform 17"/>
          <p:cNvSpPr>
            <a:spLocks/>
          </p:cNvSpPr>
          <p:nvPr/>
        </p:nvSpPr>
        <p:spPr bwMode="auto">
          <a:xfrm>
            <a:off x="5365750" y="5191125"/>
            <a:ext cx="3175" cy="1588"/>
          </a:xfrm>
          <a:custGeom>
            <a:avLst/>
            <a:gdLst>
              <a:gd name="T0" fmla="*/ 2147483646 w 5"/>
              <a:gd name="T1" fmla="*/ 2147483646 h 4"/>
              <a:gd name="T2" fmla="*/ 2147483646 w 5"/>
              <a:gd name="T3" fmla="*/ 2147483646 h 4"/>
              <a:gd name="T4" fmla="*/ 0 w 5"/>
              <a:gd name="T5" fmla="*/ 2147483646 h 4"/>
              <a:gd name="T6" fmla="*/ 0 w 5"/>
              <a:gd name="T7" fmla="*/ 2147483646 h 4"/>
              <a:gd name="T8" fmla="*/ 2147483646 w 5"/>
              <a:gd name="T9" fmla="*/ 0 h 4"/>
              <a:gd name="T10" fmla="*/ 2147483646 w 5"/>
              <a:gd name="T11" fmla="*/ 2147483646 h 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4">
                <a:moveTo>
                  <a:pt x="5" y="4"/>
                </a:moveTo>
                <a:lnTo>
                  <a:pt x="1" y="4"/>
                </a:lnTo>
                <a:lnTo>
                  <a:pt x="0" y="1"/>
                </a:lnTo>
                <a:lnTo>
                  <a:pt x="4" y="0"/>
                </a:lnTo>
                <a:lnTo>
                  <a:pt x="5" y="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1" name="Freeform 18"/>
          <p:cNvSpPr>
            <a:spLocks/>
          </p:cNvSpPr>
          <p:nvPr/>
        </p:nvSpPr>
        <p:spPr bwMode="auto">
          <a:xfrm>
            <a:off x="5365750" y="5187950"/>
            <a:ext cx="1588" cy="3175"/>
          </a:xfrm>
          <a:custGeom>
            <a:avLst/>
            <a:gdLst>
              <a:gd name="T0" fmla="*/ 2147483646 w 4"/>
              <a:gd name="T1" fmla="*/ 2147483646 h 8"/>
              <a:gd name="T2" fmla="*/ 0 w 4"/>
              <a:gd name="T3" fmla="*/ 2147483646 h 8"/>
              <a:gd name="T4" fmla="*/ 0 w 4"/>
              <a:gd name="T5" fmla="*/ 2147483646 h 8"/>
              <a:gd name="T6" fmla="*/ 2147483646 w 4"/>
              <a:gd name="T7" fmla="*/ 0 h 8"/>
              <a:gd name="T8" fmla="*/ 2147483646 w 4"/>
              <a:gd name="T9" fmla="*/ 2147483646 h 8"/>
              <a:gd name="T10" fmla="*/ 2147483646 w 4"/>
              <a:gd name="T11" fmla="*/ 2147483646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8">
                <a:moveTo>
                  <a:pt x="4" y="7"/>
                </a:moveTo>
                <a:lnTo>
                  <a:pt x="0" y="8"/>
                </a:lnTo>
                <a:lnTo>
                  <a:pt x="0" y="3"/>
                </a:lnTo>
                <a:lnTo>
                  <a:pt x="3" y="0"/>
                </a:lnTo>
                <a:lnTo>
                  <a:pt x="3" y="1"/>
                </a:lnTo>
                <a:lnTo>
                  <a:pt x="4" y="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2" name="Freeform 19"/>
          <p:cNvSpPr>
            <a:spLocks/>
          </p:cNvSpPr>
          <p:nvPr/>
        </p:nvSpPr>
        <p:spPr bwMode="auto">
          <a:xfrm>
            <a:off x="5321300" y="5138738"/>
            <a:ext cx="3175" cy="1587"/>
          </a:xfrm>
          <a:custGeom>
            <a:avLst/>
            <a:gdLst>
              <a:gd name="T0" fmla="*/ 2147483646 w 4"/>
              <a:gd name="T1" fmla="*/ 2147483646 h 5"/>
              <a:gd name="T2" fmla="*/ 2147483646 w 4"/>
              <a:gd name="T3" fmla="*/ 2147483646 h 5"/>
              <a:gd name="T4" fmla="*/ 0 w 4"/>
              <a:gd name="T5" fmla="*/ 2147483646 h 5"/>
              <a:gd name="T6" fmla="*/ 0 w 4"/>
              <a:gd name="T7" fmla="*/ 2147483646 h 5"/>
              <a:gd name="T8" fmla="*/ 2147483646 w 4"/>
              <a:gd name="T9" fmla="*/ 0 h 5"/>
              <a:gd name="T10" fmla="*/ 2147483646 w 4"/>
              <a:gd name="T11" fmla="*/ 2147483646 h 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5">
                <a:moveTo>
                  <a:pt x="4" y="1"/>
                </a:moveTo>
                <a:lnTo>
                  <a:pt x="2" y="5"/>
                </a:lnTo>
                <a:lnTo>
                  <a:pt x="0" y="4"/>
                </a:lnTo>
                <a:lnTo>
                  <a:pt x="0" y="3"/>
                </a:lnTo>
                <a:lnTo>
                  <a:pt x="2" y="0"/>
                </a:lnTo>
                <a:lnTo>
                  <a:pt x="4" y="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3" name="Freeform 20"/>
          <p:cNvSpPr>
            <a:spLocks/>
          </p:cNvSpPr>
          <p:nvPr/>
        </p:nvSpPr>
        <p:spPr bwMode="auto">
          <a:xfrm>
            <a:off x="5321300" y="5137150"/>
            <a:ext cx="1588" cy="1588"/>
          </a:xfrm>
          <a:custGeom>
            <a:avLst/>
            <a:gdLst>
              <a:gd name="T0" fmla="*/ 2147483646 w 4"/>
              <a:gd name="T1" fmla="*/ 2147483646 h 7"/>
              <a:gd name="T2" fmla="*/ 2147483646 w 4"/>
              <a:gd name="T3" fmla="*/ 2147483646 h 7"/>
              <a:gd name="T4" fmla="*/ 0 w 4"/>
              <a:gd name="T5" fmla="*/ 2147483646 h 7"/>
              <a:gd name="T6" fmla="*/ 2147483646 w 4"/>
              <a:gd name="T7" fmla="*/ 0 h 7"/>
              <a:gd name="T8" fmla="*/ 2147483646 w 4"/>
              <a:gd name="T9" fmla="*/ 0 h 7"/>
              <a:gd name="T10" fmla="*/ 2147483646 w 4"/>
              <a:gd name="T11" fmla="*/ 2147483646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7">
                <a:moveTo>
                  <a:pt x="4" y="4"/>
                </a:moveTo>
                <a:lnTo>
                  <a:pt x="2" y="7"/>
                </a:lnTo>
                <a:lnTo>
                  <a:pt x="0" y="3"/>
                </a:lnTo>
                <a:lnTo>
                  <a:pt x="3" y="0"/>
                </a:lnTo>
                <a:lnTo>
                  <a:pt x="4" y="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4" name="Freeform 21"/>
          <p:cNvSpPr>
            <a:spLocks/>
          </p:cNvSpPr>
          <p:nvPr/>
        </p:nvSpPr>
        <p:spPr bwMode="auto">
          <a:xfrm>
            <a:off x="5284788" y="5060950"/>
            <a:ext cx="6350" cy="11113"/>
          </a:xfrm>
          <a:custGeom>
            <a:avLst/>
            <a:gdLst>
              <a:gd name="T0" fmla="*/ 2147483646 w 10"/>
              <a:gd name="T1" fmla="*/ 2147483646 h 30"/>
              <a:gd name="T2" fmla="*/ 2147483646 w 10"/>
              <a:gd name="T3" fmla="*/ 2147483646 h 30"/>
              <a:gd name="T4" fmla="*/ 0 w 10"/>
              <a:gd name="T5" fmla="*/ 2147483646 h 30"/>
              <a:gd name="T6" fmla="*/ 0 w 10"/>
              <a:gd name="T7" fmla="*/ 0 h 30"/>
              <a:gd name="T8" fmla="*/ 2147483646 w 10"/>
              <a:gd name="T9" fmla="*/ 0 h 30"/>
              <a:gd name="T10" fmla="*/ 2147483646 w 10"/>
              <a:gd name="T11" fmla="*/ 2147483646 h 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" h="30">
                <a:moveTo>
                  <a:pt x="10" y="29"/>
                </a:moveTo>
                <a:lnTo>
                  <a:pt x="6" y="30"/>
                </a:lnTo>
                <a:lnTo>
                  <a:pt x="0" y="1"/>
                </a:lnTo>
                <a:lnTo>
                  <a:pt x="0" y="0"/>
                </a:lnTo>
                <a:lnTo>
                  <a:pt x="5" y="0"/>
                </a:lnTo>
                <a:lnTo>
                  <a:pt x="10" y="2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5" name="Freeform 22"/>
          <p:cNvSpPr>
            <a:spLocks/>
          </p:cNvSpPr>
          <p:nvPr/>
        </p:nvSpPr>
        <p:spPr bwMode="auto">
          <a:xfrm>
            <a:off x="5280025" y="5037138"/>
            <a:ext cx="7938" cy="23812"/>
          </a:xfrm>
          <a:custGeom>
            <a:avLst/>
            <a:gdLst>
              <a:gd name="T0" fmla="*/ 2147483646 w 14"/>
              <a:gd name="T1" fmla="*/ 2147483646 h 60"/>
              <a:gd name="T2" fmla="*/ 2147483646 w 14"/>
              <a:gd name="T3" fmla="*/ 2147483646 h 60"/>
              <a:gd name="T4" fmla="*/ 0 w 14"/>
              <a:gd name="T5" fmla="*/ 0 h 60"/>
              <a:gd name="T6" fmla="*/ 0 w 14"/>
              <a:gd name="T7" fmla="*/ 0 h 60"/>
              <a:gd name="T8" fmla="*/ 2147483646 w 14"/>
              <a:gd name="T9" fmla="*/ 0 h 60"/>
              <a:gd name="T10" fmla="*/ 2147483646 w 14"/>
              <a:gd name="T11" fmla="*/ 2147483646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" h="60">
                <a:moveTo>
                  <a:pt x="14" y="60"/>
                </a:moveTo>
                <a:lnTo>
                  <a:pt x="9" y="60"/>
                </a:lnTo>
                <a:lnTo>
                  <a:pt x="0" y="0"/>
                </a:lnTo>
                <a:lnTo>
                  <a:pt x="4" y="0"/>
                </a:lnTo>
                <a:lnTo>
                  <a:pt x="14" y="6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6" name="Freeform 23"/>
          <p:cNvSpPr>
            <a:spLocks/>
          </p:cNvSpPr>
          <p:nvPr/>
        </p:nvSpPr>
        <p:spPr bwMode="auto">
          <a:xfrm>
            <a:off x="5276850" y="5013325"/>
            <a:ext cx="6350" cy="23813"/>
          </a:xfrm>
          <a:custGeom>
            <a:avLst/>
            <a:gdLst>
              <a:gd name="T0" fmla="*/ 2147483646 w 11"/>
              <a:gd name="T1" fmla="*/ 2147483646 h 60"/>
              <a:gd name="T2" fmla="*/ 2147483646 w 11"/>
              <a:gd name="T3" fmla="*/ 2147483646 h 60"/>
              <a:gd name="T4" fmla="*/ 0 w 11"/>
              <a:gd name="T5" fmla="*/ 0 h 60"/>
              <a:gd name="T6" fmla="*/ 0 w 11"/>
              <a:gd name="T7" fmla="*/ 0 h 60"/>
              <a:gd name="T8" fmla="*/ 2147483646 w 11"/>
              <a:gd name="T9" fmla="*/ 0 h 60"/>
              <a:gd name="T10" fmla="*/ 2147483646 w 11"/>
              <a:gd name="T11" fmla="*/ 2147483646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" h="60">
                <a:moveTo>
                  <a:pt x="11" y="60"/>
                </a:moveTo>
                <a:lnTo>
                  <a:pt x="7" y="60"/>
                </a:lnTo>
                <a:lnTo>
                  <a:pt x="0" y="0"/>
                </a:lnTo>
                <a:lnTo>
                  <a:pt x="4" y="0"/>
                </a:lnTo>
                <a:lnTo>
                  <a:pt x="11" y="6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7" name="Freeform 24"/>
          <p:cNvSpPr>
            <a:spLocks/>
          </p:cNvSpPr>
          <p:nvPr/>
        </p:nvSpPr>
        <p:spPr bwMode="auto">
          <a:xfrm>
            <a:off x="5272088" y="4979988"/>
            <a:ext cx="3175" cy="9525"/>
          </a:xfrm>
          <a:custGeom>
            <a:avLst/>
            <a:gdLst>
              <a:gd name="T0" fmla="*/ 2147483646 w 7"/>
              <a:gd name="T1" fmla="*/ 2147483646 h 27"/>
              <a:gd name="T2" fmla="*/ 2147483646 w 7"/>
              <a:gd name="T3" fmla="*/ 2147483646 h 27"/>
              <a:gd name="T4" fmla="*/ 0 w 7"/>
              <a:gd name="T5" fmla="*/ 0 h 27"/>
              <a:gd name="T6" fmla="*/ 2147483646 w 7"/>
              <a:gd name="T7" fmla="*/ 0 h 27"/>
              <a:gd name="T8" fmla="*/ 2147483646 w 7"/>
              <a:gd name="T9" fmla="*/ 0 h 27"/>
              <a:gd name="T10" fmla="*/ 2147483646 w 7"/>
              <a:gd name="T11" fmla="*/ 2147483646 h 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" h="27">
                <a:moveTo>
                  <a:pt x="7" y="27"/>
                </a:moveTo>
                <a:lnTo>
                  <a:pt x="3" y="27"/>
                </a:lnTo>
                <a:lnTo>
                  <a:pt x="0" y="0"/>
                </a:lnTo>
                <a:lnTo>
                  <a:pt x="4" y="0"/>
                </a:lnTo>
                <a:lnTo>
                  <a:pt x="7" y="2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8" name="Freeform 25"/>
          <p:cNvSpPr>
            <a:spLocks/>
          </p:cNvSpPr>
          <p:nvPr/>
        </p:nvSpPr>
        <p:spPr bwMode="auto">
          <a:xfrm>
            <a:off x="5270500" y="4968875"/>
            <a:ext cx="3175" cy="11113"/>
          </a:xfrm>
          <a:custGeom>
            <a:avLst/>
            <a:gdLst>
              <a:gd name="T0" fmla="*/ 2147483646 w 8"/>
              <a:gd name="T1" fmla="*/ 2147483646 h 27"/>
              <a:gd name="T2" fmla="*/ 2147483646 w 8"/>
              <a:gd name="T3" fmla="*/ 2147483646 h 27"/>
              <a:gd name="T4" fmla="*/ 0 w 8"/>
              <a:gd name="T5" fmla="*/ 0 h 27"/>
              <a:gd name="T6" fmla="*/ 0 w 8"/>
              <a:gd name="T7" fmla="*/ 0 h 27"/>
              <a:gd name="T8" fmla="*/ 2147483646 w 8"/>
              <a:gd name="T9" fmla="*/ 0 h 27"/>
              <a:gd name="T10" fmla="*/ 2147483646 w 8"/>
              <a:gd name="T11" fmla="*/ 2147483646 h 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27">
                <a:moveTo>
                  <a:pt x="8" y="27"/>
                </a:moveTo>
                <a:lnTo>
                  <a:pt x="4" y="27"/>
                </a:lnTo>
                <a:lnTo>
                  <a:pt x="0" y="0"/>
                </a:lnTo>
                <a:lnTo>
                  <a:pt x="4" y="0"/>
                </a:lnTo>
                <a:lnTo>
                  <a:pt x="8" y="2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79" name="Freeform 26"/>
          <p:cNvSpPr>
            <a:spLocks/>
          </p:cNvSpPr>
          <p:nvPr/>
        </p:nvSpPr>
        <p:spPr bwMode="auto">
          <a:xfrm>
            <a:off x="5270500" y="4967288"/>
            <a:ext cx="1588" cy="1587"/>
          </a:xfrm>
          <a:custGeom>
            <a:avLst/>
            <a:gdLst>
              <a:gd name="T0" fmla="*/ 2147483646 w 4"/>
              <a:gd name="T1" fmla="*/ 2147483646 h 4"/>
              <a:gd name="T2" fmla="*/ 0 w 4"/>
              <a:gd name="T3" fmla="*/ 2147483646 h 4"/>
              <a:gd name="T4" fmla="*/ 0 w 4"/>
              <a:gd name="T5" fmla="*/ 0 h 4"/>
              <a:gd name="T6" fmla="*/ 2147483646 w 4"/>
              <a:gd name="T7" fmla="*/ 0 h 4"/>
              <a:gd name="T8" fmla="*/ 2147483646 w 4"/>
              <a:gd name="T9" fmla="*/ 0 h 4"/>
              <a:gd name="T10" fmla="*/ 2147483646 w 4"/>
              <a:gd name="T11" fmla="*/ 2147483646 h 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4">
                <a:moveTo>
                  <a:pt x="4" y="4"/>
                </a:moveTo>
                <a:lnTo>
                  <a:pt x="0" y="4"/>
                </a:lnTo>
                <a:lnTo>
                  <a:pt x="0" y="0"/>
                </a:lnTo>
                <a:lnTo>
                  <a:pt x="4" y="0"/>
                </a:lnTo>
                <a:lnTo>
                  <a:pt x="4" y="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0" name="Freeform 27"/>
          <p:cNvSpPr>
            <a:spLocks/>
          </p:cNvSpPr>
          <p:nvPr/>
        </p:nvSpPr>
        <p:spPr bwMode="auto">
          <a:xfrm>
            <a:off x="5268913" y="4965700"/>
            <a:ext cx="3175" cy="1588"/>
          </a:xfrm>
          <a:custGeom>
            <a:avLst/>
            <a:gdLst>
              <a:gd name="T0" fmla="*/ 2147483646 w 5"/>
              <a:gd name="T1" fmla="*/ 2147483646 h 6"/>
              <a:gd name="T2" fmla="*/ 2147483646 w 5"/>
              <a:gd name="T3" fmla="*/ 2147483646 h 6"/>
              <a:gd name="T4" fmla="*/ 0 w 5"/>
              <a:gd name="T5" fmla="*/ 2147483646 h 6"/>
              <a:gd name="T6" fmla="*/ 0 w 5"/>
              <a:gd name="T7" fmla="*/ 0 h 6"/>
              <a:gd name="T8" fmla="*/ 2147483646 w 5"/>
              <a:gd name="T9" fmla="*/ 0 h 6"/>
              <a:gd name="T10" fmla="*/ 2147483646 w 5"/>
              <a:gd name="T11" fmla="*/ 2147483646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6">
                <a:moveTo>
                  <a:pt x="5" y="6"/>
                </a:moveTo>
                <a:lnTo>
                  <a:pt x="1" y="6"/>
                </a:lnTo>
                <a:lnTo>
                  <a:pt x="0" y="2"/>
                </a:lnTo>
                <a:lnTo>
                  <a:pt x="0" y="0"/>
                </a:lnTo>
                <a:lnTo>
                  <a:pt x="4" y="0"/>
                </a:lnTo>
                <a:lnTo>
                  <a:pt x="5" y="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1" name="Freeform 28"/>
          <p:cNvSpPr>
            <a:spLocks/>
          </p:cNvSpPr>
          <p:nvPr/>
        </p:nvSpPr>
        <p:spPr bwMode="auto">
          <a:xfrm>
            <a:off x="5267325" y="4959350"/>
            <a:ext cx="4763" cy="6350"/>
          </a:xfrm>
          <a:custGeom>
            <a:avLst/>
            <a:gdLst>
              <a:gd name="T0" fmla="*/ 2147483646 w 7"/>
              <a:gd name="T1" fmla="*/ 2147483646 h 14"/>
              <a:gd name="T2" fmla="*/ 2147483646 w 7"/>
              <a:gd name="T3" fmla="*/ 2147483646 h 14"/>
              <a:gd name="T4" fmla="*/ 0 w 7"/>
              <a:gd name="T5" fmla="*/ 0 h 14"/>
              <a:gd name="T6" fmla="*/ 2147483646 w 7"/>
              <a:gd name="T7" fmla="*/ 0 h 14"/>
              <a:gd name="T8" fmla="*/ 2147483646 w 7"/>
              <a:gd name="T9" fmla="*/ 0 h 14"/>
              <a:gd name="T10" fmla="*/ 2147483646 w 7"/>
              <a:gd name="T11" fmla="*/ 2147483646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" h="14">
                <a:moveTo>
                  <a:pt x="7" y="14"/>
                </a:moveTo>
                <a:lnTo>
                  <a:pt x="3" y="14"/>
                </a:lnTo>
                <a:lnTo>
                  <a:pt x="0" y="0"/>
                </a:lnTo>
                <a:lnTo>
                  <a:pt x="5" y="0"/>
                </a:lnTo>
                <a:lnTo>
                  <a:pt x="7" y="1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2" name="Freeform 29"/>
          <p:cNvSpPr>
            <a:spLocks/>
          </p:cNvSpPr>
          <p:nvPr/>
        </p:nvSpPr>
        <p:spPr bwMode="auto">
          <a:xfrm>
            <a:off x="5265738" y="4948238"/>
            <a:ext cx="4762" cy="11112"/>
          </a:xfrm>
          <a:custGeom>
            <a:avLst/>
            <a:gdLst>
              <a:gd name="T0" fmla="*/ 2147483646 w 9"/>
              <a:gd name="T1" fmla="*/ 2147483646 h 27"/>
              <a:gd name="T2" fmla="*/ 2147483646 w 9"/>
              <a:gd name="T3" fmla="*/ 2147483646 h 27"/>
              <a:gd name="T4" fmla="*/ 0 w 9"/>
              <a:gd name="T5" fmla="*/ 0 h 27"/>
              <a:gd name="T6" fmla="*/ 0 w 9"/>
              <a:gd name="T7" fmla="*/ 0 h 27"/>
              <a:gd name="T8" fmla="*/ 2147483646 w 9"/>
              <a:gd name="T9" fmla="*/ 0 h 27"/>
              <a:gd name="T10" fmla="*/ 2147483646 w 9"/>
              <a:gd name="T11" fmla="*/ 2147483646 h 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" h="27">
                <a:moveTo>
                  <a:pt x="9" y="27"/>
                </a:moveTo>
                <a:lnTo>
                  <a:pt x="4" y="27"/>
                </a:lnTo>
                <a:lnTo>
                  <a:pt x="0" y="0"/>
                </a:lnTo>
                <a:lnTo>
                  <a:pt x="4" y="0"/>
                </a:lnTo>
                <a:lnTo>
                  <a:pt x="9" y="2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3" name="Freeform 30"/>
          <p:cNvSpPr>
            <a:spLocks/>
          </p:cNvSpPr>
          <p:nvPr/>
        </p:nvSpPr>
        <p:spPr bwMode="auto">
          <a:xfrm>
            <a:off x="5264150" y="4940300"/>
            <a:ext cx="3175" cy="7938"/>
          </a:xfrm>
          <a:custGeom>
            <a:avLst/>
            <a:gdLst>
              <a:gd name="T0" fmla="*/ 2147483646 w 7"/>
              <a:gd name="T1" fmla="*/ 2147483646 h 20"/>
              <a:gd name="T2" fmla="*/ 2147483646 w 7"/>
              <a:gd name="T3" fmla="*/ 2147483646 h 20"/>
              <a:gd name="T4" fmla="*/ 0 w 7"/>
              <a:gd name="T5" fmla="*/ 0 h 20"/>
              <a:gd name="T6" fmla="*/ 0 w 7"/>
              <a:gd name="T7" fmla="*/ 0 h 20"/>
              <a:gd name="T8" fmla="*/ 2147483646 w 7"/>
              <a:gd name="T9" fmla="*/ 0 h 20"/>
              <a:gd name="T10" fmla="*/ 2147483646 w 7"/>
              <a:gd name="T11" fmla="*/ 2147483646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" h="20">
                <a:moveTo>
                  <a:pt x="7" y="20"/>
                </a:moveTo>
                <a:lnTo>
                  <a:pt x="3" y="20"/>
                </a:lnTo>
                <a:lnTo>
                  <a:pt x="0" y="0"/>
                </a:lnTo>
                <a:lnTo>
                  <a:pt x="4" y="0"/>
                </a:lnTo>
                <a:lnTo>
                  <a:pt x="7" y="2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4" name="Freeform 31"/>
          <p:cNvSpPr>
            <a:spLocks/>
          </p:cNvSpPr>
          <p:nvPr/>
        </p:nvSpPr>
        <p:spPr bwMode="auto">
          <a:xfrm>
            <a:off x="5257800" y="4894263"/>
            <a:ext cx="3175" cy="9525"/>
          </a:xfrm>
          <a:custGeom>
            <a:avLst/>
            <a:gdLst>
              <a:gd name="T0" fmla="*/ 2147483646 w 5"/>
              <a:gd name="T1" fmla="*/ 2147483646 h 23"/>
              <a:gd name="T2" fmla="*/ 2147483646 w 5"/>
              <a:gd name="T3" fmla="*/ 2147483646 h 23"/>
              <a:gd name="T4" fmla="*/ 0 w 5"/>
              <a:gd name="T5" fmla="*/ 0 h 23"/>
              <a:gd name="T6" fmla="*/ 0 w 5"/>
              <a:gd name="T7" fmla="*/ 0 h 23"/>
              <a:gd name="T8" fmla="*/ 2147483646 w 5"/>
              <a:gd name="T9" fmla="*/ 0 h 23"/>
              <a:gd name="T10" fmla="*/ 2147483646 w 5"/>
              <a:gd name="T11" fmla="*/ 2147483646 h 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23">
                <a:moveTo>
                  <a:pt x="5" y="23"/>
                </a:moveTo>
                <a:lnTo>
                  <a:pt x="1" y="23"/>
                </a:lnTo>
                <a:lnTo>
                  <a:pt x="0" y="0"/>
                </a:lnTo>
                <a:lnTo>
                  <a:pt x="4" y="0"/>
                </a:lnTo>
                <a:lnTo>
                  <a:pt x="5" y="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5" name="Freeform 32"/>
          <p:cNvSpPr>
            <a:spLocks/>
          </p:cNvSpPr>
          <p:nvPr/>
        </p:nvSpPr>
        <p:spPr bwMode="auto">
          <a:xfrm>
            <a:off x="5257800" y="4868863"/>
            <a:ext cx="4763" cy="25400"/>
          </a:xfrm>
          <a:custGeom>
            <a:avLst/>
            <a:gdLst>
              <a:gd name="T0" fmla="*/ 2147483646 w 9"/>
              <a:gd name="T1" fmla="*/ 2147483646 h 63"/>
              <a:gd name="T2" fmla="*/ 0 w 9"/>
              <a:gd name="T3" fmla="*/ 2147483646 h 63"/>
              <a:gd name="T4" fmla="*/ 2147483646 w 9"/>
              <a:gd name="T5" fmla="*/ 2147483646 h 63"/>
              <a:gd name="T6" fmla="*/ 2147483646 w 9"/>
              <a:gd name="T7" fmla="*/ 0 h 63"/>
              <a:gd name="T8" fmla="*/ 2147483646 w 9"/>
              <a:gd name="T9" fmla="*/ 2147483646 h 63"/>
              <a:gd name="T10" fmla="*/ 2147483646 w 9"/>
              <a:gd name="T11" fmla="*/ 2147483646 h 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" h="63">
                <a:moveTo>
                  <a:pt x="4" y="63"/>
                </a:moveTo>
                <a:lnTo>
                  <a:pt x="0" y="63"/>
                </a:lnTo>
                <a:lnTo>
                  <a:pt x="5" y="1"/>
                </a:lnTo>
                <a:lnTo>
                  <a:pt x="6" y="0"/>
                </a:lnTo>
                <a:lnTo>
                  <a:pt x="9" y="2"/>
                </a:lnTo>
                <a:lnTo>
                  <a:pt x="4" y="6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6" name="Freeform 33"/>
          <p:cNvSpPr>
            <a:spLocks/>
          </p:cNvSpPr>
          <p:nvPr/>
        </p:nvSpPr>
        <p:spPr bwMode="auto">
          <a:xfrm>
            <a:off x="5265738" y="4862513"/>
            <a:ext cx="6350" cy="3175"/>
          </a:xfrm>
          <a:custGeom>
            <a:avLst/>
            <a:gdLst>
              <a:gd name="T0" fmla="*/ 2147483646 w 11"/>
              <a:gd name="T1" fmla="*/ 2147483646 h 6"/>
              <a:gd name="T2" fmla="*/ 0 w 11"/>
              <a:gd name="T3" fmla="*/ 2147483646 h 6"/>
              <a:gd name="T4" fmla="*/ 2147483646 w 11"/>
              <a:gd name="T5" fmla="*/ 0 h 6"/>
              <a:gd name="T6" fmla="*/ 2147483646 w 11"/>
              <a:gd name="T7" fmla="*/ 2147483646 h 6"/>
              <a:gd name="T8" fmla="*/ 2147483646 w 11"/>
              <a:gd name="T9" fmla="*/ 2147483646 h 6"/>
              <a:gd name="T10" fmla="*/ 2147483646 w 11"/>
              <a:gd name="T11" fmla="*/ 2147483646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" h="6">
                <a:moveTo>
                  <a:pt x="1" y="6"/>
                </a:moveTo>
                <a:lnTo>
                  <a:pt x="0" y="1"/>
                </a:lnTo>
                <a:lnTo>
                  <a:pt x="8" y="0"/>
                </a:lnTo>
                <a:lnTo>
                  <a:pt x="11" y="2"/>
                </a:lnTo>
                <a:lnTo>
                  <a:pt x="10" y="4"/>
                </a:lnTo>
                <a:lnTo>
                  <a:pt x="1" y="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7" name="Freeform 34"/>
          <p:cNvSpPr>
            <a:spLocks/>
          </p:cNvSpPr>
          <p:nvPr/>
        </p:nvSpPr>
        <p:spPr bwMode="auto">
          <a:xfrm>
            <a:off x="5270500" y="4856163"/>
            <a:ext cx="4763" cy="7937"/>
          </a:xfrm>
          <a:custGeom>
            <a:avLst/>
            <a:gdLst>
              <a:gd name="T0" fmla="*/ 2147483646 w 9"/>
              <a:gd name="T1" fmla="*/ 2147483646 h 20"/>
              <a:gd name="T2" fmla="*/ 0 w 9"/>
              <a:gd name="T3" fmla="*/ 2147483646 h 20"/>
              <a:gd name="T4" fmla="*/ 2147483646 w 9"/>
              <a:gd name="T5" fmla="*/ 0 h 20"/>
              <a:gd name="T6" fmla="*/ 2147483646 w 9"/>
              <a:gd name="T7" fmla="*/ 0 h 20"/>
              <a:gd name="T8" fmla="*/ 2147483646 w 9"/>
              <a:gd name="T9" fmla="*/ 2147483646 h 20"/>
              <a:gd name="T10" fmla="*/ 2147483646 w 9"/>
              <a:gd name="T11" fmla="*/ 2147483646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" h="20">
                <a:moveTo>
                  <a:pt x="3" y="20"/>
                </a:moveTo>
                <a:lnTo>
                  <a:pt x="0" y="18"/>
                </a:lnTo>
                <a:lnTo>
                  <a:pt x="6" y="0"/>
                </a:lnTo>
                <a:lnTo>
                  <a:pt x="9" y="3"/>
                </a:lnTo>
                <a:lnTo>
                  <a:pt x="3" y="2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8" name="Freeform 35"/>
          <p:cNvSpPr>
            <a:spLocks/>
          </p:cNvSpPr>
          <p:nvPr/>
        </p:nvSpPr>
        <p:spPr bwMode="auto">
          <a:xfrm>
            <a:off x="5273675" y="4854575"/>
            <a:ext cx="1588" cy="3175"/>
          </a:xfrm>
          <a:custGeom>
            <a:avLst/>
            <a:gdLst>
              <a:gd name="T0" fmla="*/ 2147483646 w 5"/>
              <a:gd name="T1" fmla="*/ 2147483646 h 5"/>
              <a:gd name="T2" fmla="*/ 0 w 5"/>
              <a:gd name="T3" fmla="*/ 2147483646 h 5"/>
              <a:gd name="T4" fmla="*/ 2147483646 w 5"/>
              <a:gd name="T5" fmla="*/ 0 h 5"/>
              <a:gd name="T6" fmla="*/ 2147483646 w 5"/>
              <a:gd name="T7" fmla="*/ 2147483646 h 5"/>
              <a:gd name="T8" fmla="*/ 2147483646 w 5"/>
              <a:gd name="T9" fmla="*/ 2147483646 h 5"/>
              <a:gd name="T10" fmla="*/ 2147483646 w 5"/>
              <a:gd name="T11" fmla="*/ 2147483646 h 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5">
                <a:moveTo>
                  <a:pt x="3" y="5"/>
                </a:moveTo>
                <a:lnTo>
                  <a:pt x="0" y="2"/>
                </a:lnTo>
                <a:lnTo>
                  <a:pt x="2" y="0"/>
                </a:lnTo>
                <a:lnTo>
                  <a:pt x="5" y="2"/>
                </a:lnTo>
                <a:lnTo>
                  <a:pt x="4" y="2"/>
                </a:lnTo>
                <a:lnTo>
                  <a:pt x="3" y="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89" name="Freeform 36"/>
          <p:cNvSpPr>
            <a:spLocks/>
          </p:cNvSpPr>
          <p:nvPr/>
        </p:nvSpPr>
        <p:spPr bwMode="auto">
          <a:xfrm>
            <a:off x="5278438" y="4829175"/>
            <a:ext cx="7937" cy="11113"/>
          </a:xfrm>
          <a:custGeom>
            <a:avLst/>
            <a:gdLst>
              <a:gd name="T0" fmla="*/ 2147483646 w 13"/>
              <a:gd name="T1" fmla="*/ 2147483646 h 25"/>
              <a:gd name="T2" fmla="*/ 0 w 13"/>
              <a:gd name="T3" fmla="*/ 2147483646 h 25"/>
              <a:gd name="T4" fmla="*/ 2147483646 w 13"/>
              <a:gd name="T5" fmla="*/ 2147483646 h 25"/>
              <a:gd name="T6" fmla="*/ 2147483646 w 13"/>
              <a:gd name="T7" fmla="*/ 0 h 25"/>
              <a:gd name="T8" fmla="*/ 2147483646 w 13"/>
              <a:gd name="T9" fmla="*/ 2147483646 h 25"/>
              <a:gd name="T10" fmla="*/ 2147483646 w 13"/>
              <a:gd name="T11" fmla="*/ 2147483646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" h="25">
                <a:moveTo>
                  <a:pt x="3" y="25"/>
                </a:moveTo>
                <a:lnTo>
                  <a:pt x="0" y="23"/>
                </a:lnTo>
                <a:lnTo>
                  <a:pt x="11" y="1"/>
                </a:lnTo>
                <a:lnTo>
                  <a:pt x="12" y="0"/>
                </a:lnTo>
                <a:lnTo>
                  <a:pt x="13" y="5"/>
                </a:lnTo>
                <a:lnTo>
                  <a:pt x="3" y="2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0" name="Freeform 37"/>
          <p:cNvSpPr>
            <a:spLocks/>
          </p:cNvSpPr>
          <p:nvPr/>
        </p:nvSpPr>
        <p:spPr bwMode="auto">
          <a:xfrm>
            <a:off x="5284788" y="4829175"/>
            <a:ext cx="3175" cy="3175"/>
          </a:xfrm>
          <a:custGeom>
            <a:avLst/>
            <a:gdLst>
              <a:gd name="T0" fmla="*/ 2147483646 w 5"/>
              <a:gd name="T1" fmla="*/ 2147483646 h 5"/>
              <a:gd name="T2" fmla="*/ 0 w 5"/>
              <a:gd name="T3" fmla="*/ 0 h 5"/>
              <a:gd name="T4" fmla="*/ 2147483646 w 5"/>
              <a:gd name="T5" fmla="*/ 0 h 5"/>
              <a:gd name="T6" fmla="*/ 2147483646 w 5"/>
              <a:gd name="T7" fmla="*/ 2147483646 h 5"/>
              <a:gd name="T8" fmla="*/ 2147483646 w 5"/>
              <a:gd name="T9" fmla="*/ 2147483646 h 5"/>
              <a:gd name="T10" fmla="*/ 2147483646 w 5"/>
              <a:gd name="T11" fmla="*/ 2147483646 h 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5">
                <a:moveTo>
                  <a:pt x="1" y="5"/>
                </a:moveTo>
                <a:lnTo>
                  <a:pt x="0" y="0"/>
                </a:lnTo>
                <a:lnTo>
                  <a:pt x="2" y="0"/>
                </a:lnTo>
                <a:lnTo>
                  <a:pt x="5" y="3"/>
                </a:lnTo>
                <a:lnTo>
                  <a:pt x="5" y="4"/>
                </a:lnTo>
                <a:lnTo>
                  <a:pt x="1" y="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1" name="Freeform 38"/>
          <p:cNvSpPr>
            <a:spLocks/>
          </p:cNvSpPr>
          <p:nvPr/>
        </p:nvSpPr>
        <p:spPr bwMode="auto">
          <a:xfrm>
            <a:off x="5286375" y="4824413"/>
            <a:ext cx="7938" cy="6350"/>
          </a:xfrm>
          <a:custGeom>
            <a:avLst/>
            <a:gdLst>
              <a:gd name="T0" fmla="*/ 2147483646 w 14"/>
              <a:gd name="T1" fmla="*/ 2147483646 h 16"/>
              <a:gd name="T2" fmla="*/ 0 w 14"/>
              <a:gd name="T3" fmla="*/ 2147483646 h 16"/>
              <a:gd name="T4" fmla="*/ 2147483646 w 14"/>
              <a:gd name="T5" fmla="*/ 0 h 16"/>
              <a:gd name="T6" fmla="*/ 2147483646 w 14"/>
              <a:gd name="T7" fmla="*/ 2147483646 h 16"/>
              <a:gd name="T8" fmla="*/ 2147483646 w 14"/>
              <a:gd name="T9" fmla="*/ 2147483646 h 16"/>
              <a:gd name="T10" fmla="*/ 2147483646 w 14"/>
              <a:gd name="T11" fmla="*/ 2147483646 h 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" h="16">
                <a:moveTo>
                  <a:pt x="3" y="16"/>
                </a:moveTo>
                <a:lnTo>
                  <a:pt x="0" y="13"/>
                </a:lnTo>
                <a:lnTo>
                  <a:pt x="12" y="0"/>
                </a:lnTo>
                <a:lnTo>
                  <a:pt x="14" y="2"/>
                </a:lnTo>
                <a:lnTo>
                  <a:pt x="3" y="1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2" name="Freeform 39"/>
          <p:cNvSpPr>
            <a:spLocks/>
          </p:cNvSpPr>
          <p:nvPr/>
        </p:nvSpPr>
        <p:spPr bwMode="auto">
          <a:xfrm>
            <a:off x="5292725" y="4818063"/>
            <a:ext cx="6350" cy="7937"/>
          </a:xfrm>
          <a:custGeom>
            <a:avLst/>
            <a:gdLst>
              <a:gd name="T0" fmla="*/ 2147483646 w 13"/>
              <a:gd name="T1" fmla="*/ 2147483646 h 17"/>
              <a:gd name="T2" fmla="*/ 0 w 13"/>
              <a:gd name="T3" fmla="*/ 2147483646 h 17"/>
              <a:gd name="T4" fmla="*/ 2147483646 w 13"/>
              <a:gd name="T5" fmla="*/ 0 h 17"/>
              <a:gd name="T6" fmla="*/ 2147483646 w 13"/>
              <a:gd name="T7" fmla="*/ 2147483646 h 17"/>
              <a:gd name="T8" fmla="*/ 2147483646 w 13"/>
              <a:gd name="T9" fmla="*/ 2147483646 h 17"/>
              <a:gd name="T10" fmla="*/ 2147483646 w 13"/>
              <a:gd name="T11" fmla="*/ 2147483646 h 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" h="17">
                <a:moveTo>
                  <a:pt x="2" y="17"/>
                </a:moveTo>
                <a:lnTo>
                  <a:pt x="0" y="15"/>
                </a:lnTo>
                <a:lnTo>
                  <a:pt x="9" y="0"/>
                </a:lnTo>
                <a:lnTo>
                  <a:pt x="13" y="1"/>
                </a:lnTo>
                <a:lnTo>
                  <a:pt x="12" y="3"/>
                </a:lnTo>
                <a:lnTo>
                  <a:pt x="2" y="1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3" name="Freeform 40"/>
          <p:cNvSpPr>
            <a:spLocks/>
          </p:cNvSpPr>
          <p:nvPr/>
        </p:nvSpPr>
        <p:spPr bwMode="auto">
          <a:xfrm>
            <a:off x="5297488" y="4813300"/>
            <a:ext cx="1587" cy="6350"/>
          </a:xfrm>
          <a:custGeom>
            <a:avLst/>
            <a:gdLst>
              <a:gd name="T0" fmla="*/ 2147483646 w 4"/>
              <a:gd name="T1" fmla="*/ 2147483646 h 14"/>
              <a:gd name="T2" fmla="*/ 0 w 4"/>
              <a:gd name="T3" fmla="*/ 2147483646 h 14"/>
              <a:gd name="T4" fmla="*/ 0 w 4"/>
              <a:gd name="T5" fmla="*/ 2147483646 h 14"/>
              <a:gd name="T6" fmla="*/ 2147483646 w 4"/>
              <a:gd name="T7" fmla="*/ 0 h 14"/>
              <a:gd name="T8" fmla="*/ 2147483646 w 4"/>
              <a:gd name="T9" fmla="*/ 2147483646 h 14"/>
              <a:gd name="T10" fmla="*/ 2147483646 w 4"/>
              <a:gd name="T11" fmla="*/ 2147483646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14">
                <a:moveTo>
                  <a:pt x="4" y="14"/>
                </a:moveTo>
                <a:lnTo>
                  <a:pt x="0" y="13"/>
                </a:lnTo>
                <a:lnTo>
                  <a:pt x="0" y="1"/>
                </a:lnTo>
                <a:lnTo>
                  <a:pt x="1" y="0"/>
                </a:lnTo>
                <a:lnTo>
                  <a:pt x="4" y="3"/>
                </a:lnTo>
                <a:lnTo>
                  <a:pt x="4" y="1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4" name="Freeform 41"/>
          <p:cNvSpPr>
            <a:spLocks/>
          </p:cNvSpPr>
          <p:nvPr/>
        </p:nvSpPr>
        <p:spPr bwMode="auto">
          <a:xfrm>
            <a:off x="5307013" y="4799013"/>
            <a:ext cx="3175" cy="3175"/>
          </a:xfrm>
          <a:custGeom>
            <a:avLst/>
            <a:gdLst>
              <a:gd name="T0" fmla="*/ 2147483646 w 8"/>
              <a:gd name="T1" fmla="*/ 2147483646 h 8"/>
              <a:gd name="T2" fmla="*/ 0 w 8"/>
              <a:gd name="T3" fmla="*/ 2147483646 h 8"/>
              <a:gd name="T4" fmla="*/ 2147483646 w 8"/>
              <a:gd name="T5" fmla="*/ 2147483646 h 8"/>
              <a:gd name="T6" fmla="*/ 2147483646 w 8"/>
              <a:gd name="T7" fmla="*/ 0 h 8"/>
              <a:gd name="T8" fmla="*/ 2147483646 w 8"/>
              <a:gd name="T9" fmla="*/ 2147483646 h 8"/>
              <a:gd name="T10" fmla="*/ 2147483646 w 8"/>
              <a:gd name="T11" fmla="*/ 2147483646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8">
                <a:moveTo>
                  <a:pt x="3" y="8"/>
                </a:moveTo>
                <a:lnTo>
                  <a:pt x="0" y="6"/>
                </a:lnTo>
                <a:lnTo>
                  <a:pt x="6" y="2"/>
                </a:lnTo>
                <a:lnTo>
                  <a:pt x="7" y="0"/>
                </a:lnTo>
                <a:lnTo>
                  <a:pt x="8" y="6"/>
                </a:lnTo>
                <a:lnTo>
                  <a:pt x="3" y="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5" name="Freeform 42"/>
          <p:cNvSpPr>
            <a:spLocks/>
          </p:cNvSpPr>
          <p:nvPr/>
        </p:nvSpPr>
        <p:spPr bwMode="auto">
          <a:xfrm>
            <a:off x="5310188" y="4799013"/>
            <a:ext cx="6350" cy="3175"/>
          </a:xfrm>
          <a:custGeom>
            <a:avLst/>
            <a:gdLst>
              <a:gd name="T0" fmla="*/ 2147483646 w 12"/>
              <a:gd name="T1" fmla="*/ 2147483646 h 6"/>
              <a:gd name="T2" fmla="*/ 0 w 12"/>
              <a:gd name="T3" fmla="*/ 0 h 6"/>
              <a:gd name="T4" fmla="*/ 2147483646 w 12"/>
              <a:gd name="T5" fmla="*/ 0 h 6"/>
              <a:gd name="T6" fmla="*/ 2147483646 w 12"/>
              <a:gd name="T7" fmla="*/ 2147483646 h 6"/>
              <a:gd name="T8" fmla="*/ 2147483646 w 12"/>
              <a:gd name="T9" fmla="*/ 2147483646 h 6"/>
              <a:gd name="T10" fmla="*/ 2147483646 w 12"/>
              <a:gd name="T11" fmla="*/ 2147483646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" h="6">
                <a:moveTo>
                  <a:pt x="1" y="6"/>
                </a:moveTo>
                <a:lnTo>
                  <a:pt x="0" y="0"/>
                </a:lnTo>
                <a:lnTo>
                  <a:pt x="11" y="0"/>
                </a:lnTo>
                <a:lnTo>
                  <a:pt x="12" y="2"/>
                </a:lnTo>
                <a:lnTo>
                  <a:pt x="11" y="6"/>
                </a:lnTo>
                <a:lnTo>
                  <a:pt x="1" y="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6" name="Freeform 43"/>
          <p:cNvSpPr>
            <a:spLocks/>
          </p:cNvSpPr>
          <p:nvPr/>
        </p:nvSpPr>
        <p:spPr bwMode="auto">
          <a:xfrm>
            <a:off x="5394325" y="4843463"/>
            <a:ext cx="3175" cy="7937"/>
          </a:xfrm>
          <a:custGeom>
            <a:avLst/>
            <a:gdLst>
              <a:gd name="T0" fmla="*/ 0 w 8"/>
              <a:gd name="T1" fmla="*/ 2147483646 h 20"/>
              <a:gd name="T2" fmla="*/ 2147483646 w 8"/>
              <a:gd name="T3" fmla="*/ 0 h 20"/>
              <a:gd name="T4" fmla="*/ 2147483646 w 8"/>
              <a:gd name="T5" fmla="*/ 2147483646 h 20"/>
              <a:gd name="T6" fmla="*/ 2147483646 w 8"/>
              <a:gd name="T7" fmla="*/ 2147483646 h 20"/>
              <a:gd name="T8" fmla="*/ 2147483646 w 8"/>
              <a:gd name="T9" fmla="*/ 2147483646 h 20"/>
              <a:gd name="T10" fmla="*/ 0 w 8"/>
              <a:gd name="T11" fmla="*/ 2147483646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20">
                <a:moveTo>
                  <a:pt x="0" y="2"/>
                </a:moveTo>
                <a:lnTo>
                  <a:pt x="3" y="0"/>
                </a:lnTo>
                <a:lnTo>
                  <a:pt x="8" y="19"/>
                </a:lnTo>
                <a:lnTo>
                  <a:pt x="4" y="20"/>
                </a:lnTo>
                <a:lnTo>
                  <a:pt x="0" y="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7" name="Freeform 44"/>
          <p:cNvSpPr>
            <a:spLocks/>
          </p:cNvSpPr>
          <p:nvPr/>
        </p:nvSpPr>
        <p:spPr bwMode="auto">
          <a:xfrm>
            <a:off x="5405438" y="4884738"/>
            <a:ext cx="3175" cy="15875"/>
          </a:xfrm>
          <a:custGeom>
            <a:avLst/>
            <a:gdLst>
              <a:gd name="T0" fmla="*/ 0 w 5"/>
              <a:gd name="T1" fmla="*/ 0 h 43"/>
              <a:gd name="T2" fmla="*/ 2147483646 w 5"/>
              <a:gd name="T3" fmla="*/ 0 h 43"/>
              <a:gd name="T4" fmla="*/ 2147483646 w 5"/>
              <a:gd name="T5" fmla="*/ 2147483646 h 43"/>
              <a:gd name="T6" fmla="*/ 2147483646 w 5"/>
              <a:gd name="T7" fmla="*/ 2147483646 h 43"/>
              <a:gd name="T8" fmla="*/ 2147483646 w 5"/>
              <a:gd name="T9" fmla="*/ 2147483646 h 43"/>
              <a:gd name="T10" fmla="*/ 0 w 5"/>
              <a:gd name="T11" fmla="*/ 0 h 4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43">
                <a:moveTo>
                  <a:pt x="0" y="0"/>
                </a:moveTo>
                <a:lnTo>
                  <a:pt x="4" y="0"/>
                </a:lnTo>
                <a:lnTo>
                  <a:pt x="5" y="43"/>
                </a:lnTo>
                <a:lnTo>
                  <a:pt x="1" y="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8" name="Freeform 45"/>
          <p:cNvSpPr>
            <a:spLocks/>
          </p:cNvSpPr>
          <p:nvPr/>
        </p:nvSpPr>
        <p:spPr bwMode="auto">
          <a:xfrm>
            <a:off x="5432425" y="5053013"/>
            <a:ext cx="3175" cy="14287"/>
          </a:xfrm>
          <a:custGeom>
            <a:avLst/>
            <a:gdLst>
              <a:gd name="T0" fmla="*/ 0 w 8"/>
              <a:gd name="T1" fmla="*/ 0 h 34"/>
              <a:gd name="T2" fmla="*/ 2147483646 w 8"/>
              <a:gd name="T3" fmla="*/ 0 h 34"/>
              <a:gd name="T4" fmla="*/ 2147483646 w 8"/>
              <a:gd name="T5" fmla="*/ 2147483646 h 34"/>
              <a:gd name="T6" fmla="*/ 2147483646 w 8"/>
              <a:gd name="T7" fmla="*/ 2147483646 h 34"/>
              <a:gd name="T8" fmla="*/ 2147483646 w 8"/>
              <a:gd name="T9" fmla="*/ 2147483646 h 34"/>
              <a:gd name="T10" fmla="*/ 0 w 8"/>
              <a:gd name="T11" fmla="*/ 0 h 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34">
                <a:moveTo>
                  <a:pt x="0" y="0"/>
                </a:moveTo>
                <a:lnTo>
                  <a:pt x="4" y="0"/>
                </a:lnTo>
                <a:lnTo>
                  <a:pt x="8" y="34"/>
                </a:lnTo>
                <a:lnTo>
                  <a:pt x="4" y="3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799" name="Freeform 46"/>
          <p:cNvSpPr>
            <a:spLocks/>
          </p:cNvSpPr>
          <p:nvPr/>
        </p:nvSpPr>
        <p:spPr bwMode="auto">
          <a:xfrm>
            <a:off x="5434013" y="5067300"/>
            <a:ext cx="4762" cy="14288"/>
          </a:xfrm>
          <a:custGeom>
            <a:avLst/>
            <a:gdLst>
              <a:gd name="T0" fmla="*/ 0 w 8"/>
              <a:gd name="T1" fmla="*/ 0 h 36"/>
              <a:gd name="T2" fmla="*/ 2147483646 w 8"/>
              <a:gd name="T3" fmla="*/ 0 h 36"/>
              <a:gd name="T4" fmla="*/ 2147483646 w 8"/>
              <a:gd name="T5" fmla="*/ 2147483646 h 36"/>
              <a:gd name="T6" fmla="*/ 2147483646 w 8"/>
              <a:gd name="T7" fmla="*/ 2147483646 h 36"/>
              <a:gd name="T8" fmla="*/ 2147483646 w 8"/>
              <a:gd name="T9" fmla="*/ 2147483646 h 36"/>
              <a:gd name="T10" fmla="*/ 0 w 8"/>
              <a:gd name="T11" fmla="*/ 0 h 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36">
                <a:moveTo>
                  <a:pt x="0" y="0"/>
                </a:moveTo>
                <a:lnTo>
                  <a:pt x="4" y="0"/>
                </a:lnTo>
                <a:lnTo>
                  <a:pt x="8" y="36"/>
                </a:lnTo>
                <a:lnTo>
                  <a:pt x="4" y="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0" name="Freeform 47"/>
          <p:cNvSpPr>
            <a:spLocks/>
          </p:cNvSpPr>
          <p:nvPr/>
        </p:nvSpPr>
        <p:spPr bwMode="auto">
          <a:xfrm>
            <a:off x="5435600" y="5081588"/>
            <a:ext cx="4763" cy="12700"/>
          </a:xfrm>
          <a:custGeom>
            <a:avLst/>
            <a:gdLst>
              <a:gd name="T0" fmla="*/ 0 w 7"/>
              <a:gd name="T1" fmla="*/ 0 h 35"/>
              <a:gd name="T2" fmla="*/ 2147483646 w 7"/>
              <a:gd name="T3" fmla="*/ 0 h 35"/>
              <a:gd name="T4" fmla="*/ 2147483646 w 7"/>
              <a:gd name="T5" fmla="*/ 2147483646 h 35"/>
              <a:gd name="T6" fmla="*/ 2147483646 w 7"/>
              <a:gd name="T7" fmla="*/ 2147483646 h 35"/>
              <a:gd name="T8" fmla="*/ 2147483646 w 7"/>
              <a:gd name="T9" fmla="*/ 2147483646 h 35"/>
              <a:gd name="T10" fmla="*/ 0 w 7"/>
              <a:gd name="T11" fmla="*/ 0 h 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" h="35">
                <a:moveTo>
                  <a:pt x="0" y="0"/>
                </a:moveTo>
                <a:lnTo>
                  <a:pt x="4" y="0"/>
                </a:lnTo>
                <a:lnTo>
                  <a:pt x="7" y="35"/>
                </a:lnTo>
                <a:lnTo>
                  <a:pt x="3" y="3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1" name="Freeform 48"/>
          <p:cNvSpPr>
            <a:spLocks/>
          </p:cNvSpPr>
          <p:nvPr/>
        </p:nvSpPr>
        <p:spPr bwMode="auto">
          <a:xfrm>
            <a:off x="5430838" y="5121275"/>
            <a:ext cx="4762" cy="6350"/>
          </a:xfrm>
          <a:custGeom>
            <a:avLst/>
            <a:gdLst>
              <a:gd name="T0" fmla="*/ 2147483646 w 9"/>
              <a:gd name="T1" fmla="*/ 0 h 14"/>
              <a:gd name="T2" fmla="*/ 2147483646 w 9"/>
              <a:gd name="T3" fmla="*/ 2147483646 h 14"/>
              <a:gd name="T4" fmla="*/ 2147483646 w 9"/>
              <a:gd name="T5" fmla="*/ 2147483646 h 14"/>
              <a:gd name="T6" fmla="*/ 2147483646 w 9"/>
              <a:gd name="T7" fmla="*/ 2147483646 h 14"/>
              <a:gd name="T8" fmla="*/ 0 w 9"/>
              <a:gd name="T9" fmla="*/ 2147483646 h 14"/>
              <a:gd name="T10" fmla="*/ 2147483646 w 9"/>
              <a:gd name="T11" fmla="*/ 0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" h="14">
                <a:moveTo>
                  <a:pt x="6" y="0"/>
                </a:moveTo>
                <a:lnTo>
                  <a:pt x="9" y="3"/>
                </a:lnTo>
                <a:lnTo>
                  <a:pt x="3" y="13"/>
                </a:lnTo>
                <a:lnTo>
                  <a:pt x="1" y="14"/>
                </a:lnTo>
                <a:lnTo>
                  <a:pt x="0" y="9"/>
                </a:lnTo>
                <a:lnTo>
                  <a:pt x="6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2" name="Freeform 49"/>
          <p:cNvSpPr>
            <a:spLocks/>
          </p:cNvSpPr>
          <p:nvPr/>
        </p:nvSpPr>
        <p:spPr bwMode="auto">
          <a:xfrm>
            <a:off x="5429250" y="5126038"/>
            <a:ext cx="1588" cy="1587"/>
          </a:xfrm>
          <a:custGeom>
            <a:avLst/>
            <a:gdLst>
              <a:gd name="T0" fmla="*/ 2147483646 w 3"/>
              <a:gd name="T1" fmla="*/ 0 h 5"/>
              <a:gd name="T2" fmla="*/ 2147483646 w 3"/>
              <a:gd name="T3" fmla="*/ 2147483646 h 5"/>
              <a:gd name="T4" fmla="*/ 2147483646 w 3"/>
              <a:gd name="T5" fmla="*/ 2147483646 h 5"/>
              <a:gd name="T6" fmla="*/ 2147483646 w 3"/>
              <a:gd name="T7" fmla="*/ 2147483646 h 5"/>
              <a:gd name="T8" fmla="*/ 0 w 3"/>
              <a:gd name="T9" fmla="*/ 2147483646 h 5"/>
              <a:gd name="T10" fmla="*/ 2147483646 w 3"/>
              <a:gd name="T11" fmla="*/ 0 h 5"/>
              <a:gd name="T12" fmla="*/ 2147483646 w 3"/>
              <a:gd name="T13" fmla="*/ 0 h 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" h="5">
                <a:moveTo>
                  <a:pt x="2" y="0"/>
                </a:moveTo>
                <a:lnTo>
                  <a:pt x="3" y="5"/>
                </a:lnTo>
                <a:lnTo>
                  <a:pt x="1" y="5"/>
                </a:lnTo>
                <a:lnTo>
                  <a:pt x="1" y="3"/>
                </a:lnTo>
                <a:lnTo>
                  <a:pt x="0" y="1"/>
                </a:lnTo>
                <a:lnTo>
                  <a:pt x="1" y="0"/>
                </a:lnTo>
                <a:lnTo>
                  <a:pt x="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3" name="Freeform 50"/>
          <p:cNvSpPr>
            <a:spLocks/>
          </p:cNvSpPr>
          <p:nvPr/>
        </p:nvSpPr>
        <p:spPr bwMode="auto">
          <a:xfrm>
            <a:off x="5429250" y="5126038"/>
            <a:ext cx="1588" cy="1587"/>
          </a:xfrm>
          <a:custGeom>
            <a:avLst/>
            <a:gdLst>
              <a:gd name="T0" fmla="*/ 2147483646 w 3"/>
              <a:gd name="T1" fmla="*/ 0 h 4"/>
              <a:gd name="T2" fmla="*/ 2147483646 w 3"/>
              <a:gd name="T3" fmla="*/ 2147483646 h 4"/>
              <a:gd name="T4" fmla="*/ 2147483646 w 3"/>
              <a:gd name="T5" fmla="*/ 2147483646 h 4"/>
              <a:gd name="T6" fmla="*/ 2147483646 w 3"/>
              <a:gd name="T7" fmla="*/ 2147483646 h 4"/>
              <a:gd name="T8" fmla="*/ 2147483646 w 3"/>
              <a:gd name="T9" fmla="*/ 2147483646 h 4"/>
              <a:gd name="T10" fmla="*/ 0 w 3"/>
              <a:gd name="T11" fmla="*/ 2147483646 h 4"/>
              <a:gd name="T12" fmla="*/ 2147483646 w 3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" h="4">
                <a:moveTo>
                  <a:pt x="1" y="0"/>
                </a:moveTo>
                <a:lnTo>
                  <a:pt x="2" y="2"/>
                </a:lnTo>
                <a:lnTo>
                  <a:pt x="3" y="3"/>
                </a:lnTo>
                <a:lnTo>
                  <a:pt x="2" y="4"/>
                </a:lnTo>
                <a:lnTo>
                  <a:pt x="0" y="2"/>
                </a:lnTo>
                <a:lnTo>
                  <a:pt x="1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4" name="Freeform 51"/>
          <p:cNvSpPr>
            <a:spLocks/>
          </p:cNvSpPr>
          <p:nvPr/>
        </p:nvSpPr>
        <p:spPr bwMode="auto">
          <a:xfrm>
            <a:off x="5427663" y="5126038"/>
            <a:ext cx="3175" cy="1587"/>
          </a:xfrm>
          <a:custGeom>
            <a:avLst/>
            <a:gdLst>
              <a:gd name="T0" fmla="*/ 2147483646 w 4"/>
              <a:gd name="T1" fmla="*/ 0 h 4"/>
              <a:gd name="T2" fmla="*/ 2147483646 w 4"/>
              <a:gd name="T3" fmla="*/ 2147483646 h 4"/>
              <a:gd name="T4" fmla="*/ 2147483646 w 4"/>
              <a:gd name="T5" fmla="*/ 2147483646 h 4"/>
              <a:gd name="T6" fmla="*/ 2147483646 w 4"/>
              <a:gd name="T7" fmla="*/ 2147483646 h 4"/>
              <a:gd name="T8" fmla="*/ 0 w 4"/>
              <a:gd name="T9" fmla="*/ 2147483646 h 4"/>
              <a:gd name="T10" fmla="*/ 2147483646 w 4"/>
              <a:gd name="T11" fmla="*/ 2147483646 h 4"/>
              <a:gd name="T12" fmla="*/ 2147483646 w 4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2"/>
                </a:lnTo>
                <a:lnTo>
                  <a:pt x="3" y="4"/>
                </a:lnTo>
                <a:lnTo>
                  <a:pt x="2" y="2"/>
                </a:ln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5" name="Freeform 52"/>
          <p:cNvSpPr>
            <a:spLocks/>
          </p:cNvSpPr>
          <p:nvPr/>
        </p:nvSpPr>
        <p:spPr bwMode="auto">
          <a:xfrm>
            <a:off x="5427663" y="5127625"/>
            <a:ext cx="3175" cy="1588"/>
          </a:xfrm>
          <a:custGeom>
            <a:avLst/>
            <a:gdLst>
              <a:gd name="T0" fmla="*/ 0 w 4"/>
              <a:gd name="T1" fmla="*/ 0 h 4"/>
              <a:gd name="T2" fmla="*/ 2147483646 w 4"/>
              <a:gd name="T3" fmla="*/ 0 h 4"/>
              <a:gd name="T4" fmla="*/ 2147483646 w 4"/>
              <a:gd name="T5" fmla="*/ 0 h 4"/>
              <a:gd name="T6" fmla="*/ 2147483646 w 4"/>
              <a:gd name="T7" fmla="*/ 2147483646 h 4"/>
              <a:gd name="T8" fmla="*/ 2147483646 w 4"/>
              <a:gd name="T9" fmla="*/ 2147483646 h 4"/>
              <a:gd name="T10" fmla="*/ 0 w 4"/>
              <a:gd name="T11" fmla="*/ 2147483646 h 4"/>
              <a:gd name="T12" fmla="*/ 0 w 4"/>
              <a:gd name="T13" fmla="*/ 0 h 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" h="4">
                <a:moveTo>
                  <a:pt x="0" y="0"/>
                </a:moveTo>
                <a:lnTo>
                  <a:pt x="2" y="0"/>
                </a:lnTo>
                <a:lnTo>
                  <a:pt x="4" y="0"/>
                </a:lnTo>
                <a:lnTo>
                  <a:pt x="4" y="3"/>
                </a:lnTo>
                <a:lnTo>
                  <a:pt x="3" y="4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6" name="Freeform 53"/>
          <p:cNvSpPr>
            <a:spLocks/>
          </p:cNvSpPr>
          <p:nvPr/>
        </p:nvSpPr>
        <p:spPr bwMode="auto">
          <a:xfrm>
            <a:off x="5410200" y="5164138"/>
            <a:ext cx="1588" cy="9525"/>
          </a:xfrm>
          <a:custGeom>
            <a:avLst/>
            <a:gdLst>
              <a:gd name="T0" fmla="*/ 0 w 4"/>
              <a:gd name="T1" fmla="*/ 0 h 25"/>
              <a:gd name="T2" fmla="*/ 2147483646 w 4"/>
              <a:gd name="T3" fmla="*/ 0 h 25"/>
              <a:gd name="T4" fmla="*/ 2147483646 w 4"/>
              <a:gd name="T5" fmla="*/ 2147483646 h 25"/>
              <a:gd name="T6" fmla="*/ 0 w 4"/>
              <a:gd name="T7" fmla="*/ 2147483646 h 25"/>
              <a:gd name="T8" fmla="*/ 0 w 4"/>
              <a:gd name="T9" fmla="*/ 2147483646 h 25"/>
              <a:gd name="T10" fmla="*/ 0 w 4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25">
                <a:moveTo>
                  <a:pt x="0" y="0"/>
                </a:moveTo>
                <a:lnTo>
                  <a:pt x="4" y="0"/>
                </a:lnTo>
                <a:lnTo>
                  <a:pt x="4" y="25"/>
                </a:lnTo>
                <a:lnTo>
                  <a:pt x="0" y="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7" name="Freeform 54"/>
          <p:cNvSpPr>
            <a:spLocks/>
          </p:cNvSpPr>
          <p:nvPr/>
        </p:nvSpPr>
        <p:spPr bwMode="auto">
          <a:xfrm>
            <a:off x="5410200" y="5173663"/>
            <a:ext cx="3175" cy="9525"/>
          </a:xfrm>
          <a:custGeom>
            <a:avLst/>
            <a:gdLst>
              <a:gd name="T0" fmla="*/ 0 w 5"/>
              <a:gd name="T1" fmla="*/ 0 h 25"/>
              <a:gd name="T2" fmla="*/ 2147483646 w 5"/>
              <a:gd name="T3" fmla="*/ 0 h 25"/>
              <a:gd name="T4" fmla="*/ 2147483646 w 5"/>
              <a:gd name="T5" fmla="*/ 2147483646 h 25"/>
              <a:gd name="T6" fmla="*/ 2147483646 w 5"/>
              <a:gd name="T7" fmla="*/ 2147483646 h 25"/>
              <a:gd name="T8" fmla="*/ 2147483646 w 5"/>
              <a:gd name="T9" fmla="*/ 2147483646 h 25"/>
              <a:gd name="T10" fmla="*/ 0 w 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25">
                <a:moveTo>
                  <a:pt x="0" y="0"/>
                </a:moveTo>
                <a:lnTo>
                  <a:pt x="4" y="0"/>
                </a:lnTo>
                <a:lnTo>
                  <a:pt x="5" y="24"/>
                </a:lnTo>
                <a:lnTo>
                  <a:pt x="1" y="25"/>
                </a:lnTo>
                <a:lnTo>
                  <a:pt x="1" y="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8" name="Freeform 55"/>
          <p:cNvSpPr>
            <a:spLocks/>
          </p:cNvSpPr>
          <p:nvPr/>
        </p:nvSpPr>
        <p:spPr bwMode="auto">
          <a:xfrm>
            <a:off x="5422900" y="5227638"/>
            <a:ext cx="3175" cy="11112"/>
          </a:xfrm>
          <a:custGeom>
            <a:avLst/>
            <a:gdLst>
              <a:gd name="T0" fmla="*/ 0 w 5"/>
              <a:gd name="T1" fmla="*/ 0 h 32"/>
              <a:gd name="T2" fmla="*/ 2147483646 w 5"/>
              <a:gd name="T3" fmla="*/ 0 h 32"/>
              <a:gd name="T4" fmla="*/ 2147483646 w 5"/>
              <a:gd name="T5" fmla="*/ 2147483646 h 32"/>
              <a:gd name="T6" fmla="*/ 2147483646 w 5"/>
              <a:gd name="T7" fmla="*/ 2147483646 h 32"/>
              <a:gd name="T8" fmla="*/ 2147483646 w 5"/>
              <a:gd name="T9" fmla="*/ 2147483646 h 32"/>
              <a:gd name="T10" fmla="*/ 0 w 5"/>
              <a:gd name="T11" fmla="*/ 0 h 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32">
                <a:moveTo>
                  <a:pt x="0" y="0"/>
                </a:moveTo>
                <a:lnTo>
                  <a:pt x="4" y="0"/>
                </a:lnTo>
                <a:lnTo>
                  <a:pt x="5" y="32"/>
                </a:lnTo>
                <a:lnTo>
                  <a:pt x="1" y="3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09" name="Freeform 56"/>
          <p:cNvSpPr>
            <a:spLocks/>
          </p:cNvSpPr>
          <p:nvPr/>
        </p:nvSpPr>
        <p:spPr bwMode="auto">
          <a:xfrm>
            <a:off x="5422900" y="5238750"/>
            <a:ext cx="3175" cy="26988"/>
          </a:xfrm>
          <a:custGeom>
            <a:avLst/>
            <a:gdLst>
              <a:gd name="T0" fmla="*/ 2147483646 w 5"/>
              <a:gd name="T1" fmla="*/ 0 h 68"/>
              <a:gd name="T2" fmla="*/ 2147483646 w 5"/>
              <a:gd name="T3" fmla="*/ 0 h 68"/>
              <a:gd name="T4" fmla="*/ 2147483646 w 5"/>
              <a:gd name="T5" fmla="*/ 2147483646 h 68"/>
              <a:gd name="T6" fmla="*/ 2147483646 w 5"/>
              <a:gd name="T7" fmla="*/ 2147483646 h 68"/>
              <a:gd name="T8" fmla="*/ 0 w 5"/>
              <a:gd name="T9" fmla="*/ 2147483646 h 68"/>
              <a:gd name="T10" fmla="*/ 2147483646 w 5"/>
              <a:gd name="T11" fmla="*/ 0 h 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68">
                <a:moveTo>
                  <a:pt x="1" y="0"/>
                </a:moveTo>
                <a:lnTo>
                  <a:pt x="5" y="0"/>
                </a:lnTo>
                <a:lnTo>
                  <a:pt x="4" y="68"/>
                </a:lnTo>
                <a:lnTo>
                  <a:pt x="0" y="68"/>
                </a:lnTo>
                <a:lnTo>
                  <a:pt x="1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0" name="Freeform 57"/>
          <p:cNvSpPr>
            <a:spLocks/>
          </p:cNvSpPr>
          <p:nvPr/>
        </p:nvSpPr>
        <p:spPr bwMode="auto">
          <a:xfrm>
            <a:off x="5418138" y="5265738"/>
            <a:ext cx="6350" cy="47625"/>
          </a:xfrm>
          <a:custGeom>
            <a:avLst/>
            <a:gdLst>
              <a:gd name="T0" fmla="*/ 2147483646 w 12"/>
              <a:gd name="T1" fmla="*/ 0 h 116"/>
              <a:gd name="T2" fmla="*/ 2147483646 w 12"/>
              <a:gd name="T3" fmla="*/ 0 h 116"/>
              <a:gd name="T4" fmla="*/ 2147483646 w 12"/>
              <a:gd name="T5" fmla="*/ 2147483646 h 116"/>
              <a:gd name="T6" fmla="*/ 2147483646 w 12"/>
              <a:gd name="T7" fmla="*/ 2147483646 h 116"/>
              <a:gd name="T8" fmla="*/ 0 w 12"/>
              <a:gd name="T9" fmla="*/ 2147483646 h 116"/>
              <a:gd name="T10" fmla="*/ 2147483646 w 12"/>
              <a:gd name="T11" fmla="*/ 0 h 1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" h="116">
                <a:moveTo>
                  <a:pt x="8" y="0"/>
                </a:moveTo>
                <a:lnTo>
                  <a:pt x="12" y="0"/>
                </a:lnTo>
                <a:lnTo>
                  <a:pt x="4" y="115"/>
                </a:lnTo>
                <a:lnTo>
                  <a:pt x="4" y="116"/>
                </a:lnTo>
                <a:lnTo>
                  <a:pt x="0" y="115"/>
                </a:lnTo>
                <a:lnTo>
                  <a:pt x="8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1" name="Freeform 58"/>
          <p:cNvSpPr>
            <a:spLocks/>
          </p:cNvSpPr>
          <p:nvPr/>
        </p:nvSpPr>
        <p:spPr bwMode="auto">
          <a:xfrm>
            <a:off x="5410200" y="5340350"/>
            <a:ext cx="3175" cy="3175"/>
          </a:xfrm>
          <a:custGeom>
            <a:avLst/>
            <a:gdLst>
              <a:gd name="T0" fmla="*/ 0 w 4"/>
              <a:gd name="T1" fmla="*/ 0 h 6"/>
              <a:gd name="T2" fmla="*/ 2147483646 w 4"/>
              <a:gd name="T3" fmla="*/ 0 h 6"/>
              <a:gd name="T4" fmla="*/ 2147483646 w 4"/>
              <a:gd name="T5" fmla="*/ 2147483646 h 6"/>
              <a:gd name="T6" fmla="*/ 2147483646 w 4"/>
              <a:gd name="T7" fmla="*/ 2147483646 h 6"/>
              <a:gd name="T8" fmla="*/ 0 w 4"/>
              <a:gd name="T9" fmla="*/ 2147483646 h 6"/>
              <a:gd name="T10" fmla="*/ 0 w 4"/>
              <a:gd name="T11" fmla="*/ 0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6">
                <a:moveTo>
                  <a:pt x="0" y="0"/>
                </a:moveTo>
                <a:lnTo>
                  <a:pt x="4" y="0"/>
                </a:lnTo>
                <a:lnTo>
                  <a:pt x="4" y="5"/>
                </a:lnTo>
                <a:lnTo>
                  <a:pt x="4" y="6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2" name="Freeform 59"/>
          <p:cNvSpPr>
            <a:spLocks/>
          </p:cNvSpPr>
          <p:nvPr/>
        </p:nvSpPr>
        <p:spPr bwMode="auto">
          <a:xfrm>
            <a:off x="5410200" y="5343525"/>
            <a:ext cx="3175" cy="1588"/>
          </a:xfrm>
          <a:custGeom>
            <a:avLst/>
            <a:gdLst>
              <a:gd name="T0" fmla="*/ 0 w 4"/>
              <a:gd name="T1" fmla="*/ 0 h 7"/>
              <a:gd name="T2" fmla="*/ 2147483646 w 4"/>
              <a:gd name="T3" fmla="*/ 2147483646 h 7"/>
              <a:gd name="T4" fmla="*/ 2147483646 w 4"/>
              <a:gd name="T5" fmla="*/ 2147483646 h 7"/>
              <a:gd name="T6" fmla="*/ 2147483646 w 4"/>
              <a:gd name="T7" fmla="*/ 2147483646 h 7"/>
              <a:gd name="T8" fmla="*/ 0 w 4"/>
              <a:gd name="T9" fmla="*/ 2147483646 h 7"/>
              <a:gd name="T10" fmla="*/ 0 w 4"/>
              <a:gd name="T11" fmla="*/ 0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7">
                <a:moveTo>
                  <a:pt x="0" y="0"/>
                </a:moveTo>
                <a:lnTo>
                  <a:pt x="4" y="1"/>
                </a:lnTo>
                <a:lnTo>
                  <a:pt x="3" y="5"/>
                </a:lnTo>
                <a:lnTo>
                  <a:pt x="1" y="7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3" name="Freeform 60"/>
          <p:cNvSpPr>
            <a:spLocks/>
          </p:cNvSpPr>
          <p:nvPr/>
        </p:nvSpPr>
        <p:spPr bwMode="auto">
          <a:xfrm>
            <a:off x="5402263" y="5343525"/>
            <a:ext cx="9525" cy="3175"/>
          </a:xfrm>
          <a:custGeom>
            <a:avLst/>
            <a:gdLst>
              <a:gd name="T0" fmla="*/ 2147483646 w 18"/>
              <a:gd name="T1" fmla="*/ 0 h 8"/>
              <a:gd name="T2" fmla="*/ 2147483646 w 18"/>
              <a:gd name="T3" fmla="*/ 2147483646 h 8"/>
              <a:gd name="T4" fmla="*/ 2147483646 w 18"/>
              <a:gd name="T5" fmla="*/ 2147483646 h 8"/>
              <a:gd name="T6" fmla="*/ 0 w 18"/>
              <a:gd name="T7" fmla="*/ 2147483646 h 8"/>
              <a:gd name="T8" fmla="*/ 2147483646 w 18"/>
              <a:gd name="T9" fmla="*/ 2147483646 h 8"/>
              <a:gd name="T10" fmla="*/ 2147483646 w 18"/>
              <a:gd name="T11" fmla="*/ 0 h 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8" h="8">
                <a:moveTo>
                  <a:pt x="17" y="0"/>
                </a:moveTo>
                <a:lnTo>
                  <a:pt x="18" y="4"/>
                </a:lnTo>
                <a:lnTo>
                  <a:pt x="3" y="8"/>
                </a:lnTo>
                <a:lnTo>
                  <a:pt x="0" y="4"/>
                </a:lnTo>
                <a:lnTo>
                  <a:pt x="2" y="2"/>
                </a:lnTo>
                <a:lnTo>
                  <a:pt x="17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4" name="Freeform 61"/>
          <p:cNvSpPr>
            <a:spLocks/>
          </p:cNvSpPr>
          <p:nvPr/>
        </p:nvSpPr>
        <p:spPr bwMode="auto">
          <a:xfrm>
            <a:off x="5400675" y="5345113"/>
            <a:ext cx="3175" cy="1587"/>
          </a:xfrm>
          <a:custGeom>
            <a:avLst/>
            <a:gdLst>
              <a:gd name="T0" fmla="*/ 2147483646 w 5"/>
              <a:gd name="T1" fmla="*/ 0 h 4"/>
              <a:gd name="T2" fmla="*/ 2147483646 w 5"/>
              <a:gd name="T3" fmla="*/ 2147483646 h 4"/>
              <a:gd name="T4" fmla="*/ 2147483646 w 5"/>
              <a:gd name="T5" fmla="*/ 2147483646 h 4"/>
              <a:gd name="T6" fmla="*/ 0 w 5"/>
              <a:gd name="T7" fmla="*/ 2147483646 h 4"/>
              <a:gd name="T8" fmla="*/ 0 w 5"/>
              <a:gd name="T9" fmla="*/ 2147483646 h 4"/>
              <a:gd name="T10" fmla="*/ 2147483646 w 5"/>
              <a:gd name="T11" fmla="*/ 0 h 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4">
                <a:moveTo>
                  <a:pt x="2" y="0"/>
                </a:moveTo>
                <a:lnTo>
                  <a:pt x="5" y="4"/>
                </a:lnTo>
                <a:lnTo>
                  <a:pt x="2" y="4"/>
                </a:lnTo>
                <a:lnTo>
                  <a:pt x="0" y="1"/>
                </a:lnTo>
                <a:lnTo>
                  <a:pt x="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5" name="Freeform 62"/>
          <p:cNvSpPr>
            <a:spLocks/>
          </p:cNvSpPr>
          <p:nvPr/>
        </p:nvSpPr>
        <p:spPr bwMode="auto">
          <a:xfrm>
            <a:off x="5399088" y="5346700"/>
            <a:ext cx="3175" cy="1588"/>
          </a:xfrm>
          <a:custGeom>
            <a:avLst/>
            <a:gdLst>
              <a:gd name="T0" fmla="*/ 2147483646 w 4"/>
              <a:gd name="T1" fmla="*/ 0 h 5"/>
              <a:gd name="T2" fmla="*/ 2147483646 w 4"/>
              <a:gd name="T3" fmla="*/ 2147483646 h 5"/>
              <a:gd name="T4" fmla="*/ 2147483646 w 4"/>
              <a:gd name="T5" fmla="*/ 2147483646 h 5"/>
              <a:gd name="T6" fmla="*/ 0 w 4"/>
              <a:gd name="T7" fmla="*/ 2147483646 h 5"/>
              <a:gd name="T8" fmla="*/ 2147483646 w 4"/>
              <a:gd name="T9" fmla="*/ 2147483646 h 5"/>
              <a:gd name="T10" fmla="*/ 2147483646 w 4"/>
              <a:gd name="T11" fmla="*/ 0 h 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4" y="3"/>
                </a:lnTo>
                <a:lnTo>
                  <a:pt x="4" y="5"/>
                </a:lnTo>
                <a:lnTo>
                  <a:pt x="0" y="4"/>
                </a:lnTo>
                <a:lnTo>
                  <a:pt x="1" y="3"/>
                </a:lnTo>
                <a:lnTo>
                  <a:pt x="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6" name="Freeform 63"/>
          <p:cNvSpPr>
            <a:spLocks/>
          </p:cNvSpPr>
          <p:nvPr/>
        </p:nvSpPr>
        <p:spPr bwMode="auto">
          <a:xfrm>
            <a:off x="5399088" y="5348288"/>
            <a:ext cx="3175" cy="4762"/>
          </a:xfrm>
          <a:custGeom>
            <a:avLst/>
            <a:gdLst>
              <a:gd name="T0" fmla="*/ 0 w 4"/>
              <a:gd name="T1" fmla="*/ 0 h 13"/>
              <a:gd name="T2" fmla="*/ 2147483646 w 4"/>
              <a:gd name="T3" fmla="*/ 2147483646 h 13"/>
              <a:gd name="T4" fmla="*/ 2147483646 w 4"/>
              <a:gd name="T5" fmla="*/ 2147483646 h 13"/>
              <a:gd name="T6" fmla="*/ 2147483646 w 4"/>
              <a:gd name="T7" fmla="*/ 2147483646 h 13"/>
              <a:gd name="T8" fmla="*/ 0 w 4"/>
              <a:gd name="T9" fmla="*/ 2147483646 h 13"/>
              <a:gd name="T10" fmla="*/ 0 w 4"/>
              <a:gd name="T11" fmla="*/ 0 h 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" h="13">
                <a:moveTo>
                  <a:pt x="0" y="0"/>
                </a:moveTo>
                <a:lnTo>
                  <a:pt x="4" y="1"/>
                </a:lnTo>
                <a:lnTo>
                  <a:pt x="4" y="11"/>
                </a:lnTo>
                <a:lnTo>
                  <a:pt x="2" y="13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7" name="Freeform 64"/>
          <p:cNvSpPr>
            <a:spLocks/>
          </p:cNvSpPr>
          <p:nvPr/>
        </p:nvSpPr>
        <p:spPr bwMode="auto">
          <a:xfrm>
            <a:off x="5373688" y="5353050"/>
            <a:ext cx="3175" cy="3175"/>
          </a:xfrm>
          <a:custGeom>
            <a:avLst/>
            <a:gdLst>
              <a:gd name="T0" fmla="*/ 2147483646 w 5"/>
              <a:gd name="T1" fmla="*/ 2147483646 h 6"/>
              <a:gd name="T2" fmla="*/ 2147483646 w 5"/>
              <a:gd name="T3" fmla="*/ 2147483646 h 6"/>
              <a:gd name="T4" fmla="*/ 0 w 5"/>
              <a:gd name="T5" fmla="*/ 2147483646 h 6"/>
              <a:gd name="T6" fmla="*/ 0 w 5"/>
              <a:gd name="T7" fmla="*/ 2147483646 h 6"/>
              <a:gd name="T8" fmla="*/ 2147483646 w 5"/>
              <a:gd name="T9" fmla="*/ 0 h 6"/>
              <a:gd name="T10" fmla="*/ 2147483646 w 5"/>
              <a:gd name="T11" fmla="*/ 2147483646 h 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" h="6">
                <a:moveTo>
                  <a:pt x="5" y="1"/>
                </a:moveTo>
                <a:lnTo>
                  <a:pt x="4" y="6"/>
                </a:lnTo>
                <a:lnTo>
                  <a:pt x="0" y="4"/>
                </a:lnTo>
                <a:lnTo>
                  <a:pt x="0" y="2"/>
                </a:lnTo>
                <a:lnTo>
                  <a:pt x="2" y="0"/>
                </a:lnTo>
                <a:lnTo>
                  <a:pt x="5" y="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818" name="Freeform 65"/>
          <p:cNvSpPr>
            <a:spLocks/>
          </p:cNvSpPr>
          <p:nvPr/>
        </p:nvSpPr>
        <p:spPr bwMode="auto">
          <a:xfrm>
            <a:off x="5345113" y="5318125"/>
            <a:ext cx="4762" cy="7938"/>
          </a:xfrm>
          <a:custGeom>
            <a:avLst/>
            <a:gdLst>
              <a:gd name="T0" fmla="*/ 2147483646 w 8"/>
              <a:gd name="T1" fmla="*/ 2147483646 h 22"/>
              <a:gd name="T2" fmla="*/ 2147483646 w 8"/>
              <a:gd name="T3" fmla="*/ 2147483646 h 22"/>
              <a:gd name="T4" fmla="*/ 0 w 8"/>
              <a:gd name="T5" fmla="*/ 2147483646 h 22"/>
              <a:gd name="T6" fmla="*/ 0 w 8"/>
              <a:gd name="T7" fmla="*/ 0 h 22"/>
              <a:gd name="T8" fmla="*/ 2147483646 w 8"/>
              <a:gd name="T9" fmla="*/ 0 h 22"/>
              <a:gd name="T10" fmla="*/ 2147483646 w 8"/>
              <a:gd name="T11" fmla="*/ 2147483646 h 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" h="22">
                <a:moveTo>
                  <a:pt x="8" y="19"/>
                </a:moveTo>
                <a:lnTo>
                  <a:pt x="4" y="22"/>
                </a:lnTo>
                <a:lnTo>
                  <a:pt x="0" y="2"/>
                </a:lnTo>
                <a:lnTo>
                  <a:pt x="0" y="0"/>
                </a:lnTo>
                <a:lnTo>
                  <a:pt x="4" y="0"/>
                </a:lnTo>
                <a:lnTo>
                  <a:pt x="8" y="1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4819" name="Picture 134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8" y="937365"/>
            <a:ext cx="7488832" cy="546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06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4563988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Transaction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777478"/>
            <a:ext cx="8496944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Once the internal PS/2 keyboard interface finishes receiving the PS/2 transaction, the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ascii_new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flag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deasserts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to indicate that a new PS/2 to ASCII conversion is in progress. 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the transaction completes, the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ascii_new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flag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asserts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to indicate that a new ASCII code has been received and is available on the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ascii_code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bus.  </a:t>
            </a:r>
          </a:p>
          <a:p>
            <a:pPr marL="5397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this case, the PS/2 code received is x“1C” (the make code for the “A” key), and the resulting ASCII code is x“61” (the ASCII code for the “a” character).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12976"/>
            <a:ext cx="8946427" cy="1028283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橢圓 2"/>
          <p:cNvSpPr/>
          <p:nvPr/>
        </p:nvSpPr>
        <p:spPr bwMode="auto">
          <a:xfrm>
            <a:off x="7740352" y="3717032"/>
            <a:ext cx="720080" cy="648072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72852" y="433765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 bits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8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1988840"/>
            <a:ext cx="3384872" cy="765175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  <a:cs typeface="華康新特圓體"/>
              </a:rPr>
              <a:t>VGA</a:t>
            </a:r>
            <a:r>
              <a:rPr lang="zh-TW" altLang="en-US" sz="3600" dirty="0">
                <a:ea typeface="新細明體" panose="02020500000000000000" pitchFamily="18" charset="-120"/>
                <a:cs typeface="華康新特圓體"/>
              </a:rPr>
              <a:t>螢幕顯示</a:t>
            </a:r>
          </a:p>
        </p:txBody>
      </p:sp>
    </p:spTree>
    <p:extLst>
      <p:ext uri="{BB962C8B-B14F-4D97-AF65-F5344CB8AC3E}">
        <p14:creationId xmlns:p14="http://schemas.microsoft.com/office/powerpoint/2010/main" val="30226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VGA </a:t>
            </a:r>
            <a:r>
              <a:rPr lang="en-US" altLang="zh-TW" dirty="0" smtClean="0"/>
              <a:t>Video </a:t>
            </a:r>
            <a:r>
              <a:rPr lang="en-US" altLang="zh-TW" dirty="0"/>
              <a:t>Display Technology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970563"/>
              </p:ext>
            </p:extLst>
          </p:nvPr>
        </p:nvGraphicFramePr>
        <p:xfrm>
          <a:off x="3923928" y="2629467"/>
          <a:ext cx="4968552" cy="37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r:id="rId3" imgW="3979271" imgH="3014258" progId="Visio.Drawing.6">
                  <p:embed/>
                </p:oleObj>
              </mc:Choice>
              <mc:Fallback>
                <p:oleObj r:id="rId3" imgW="3979271" imgH="3014258" progId="Visio.Drawing.6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629467"/>
                        <a:ext cx="4968552" cy="375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836712"/>
            <a:ext cx="8136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In standard VGA format, the screen contains 640x480 pixels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– </a:t>
            </a:r>
            <a:r>
              <a:rPr lang="en-US" altLang="zh-TW" dirty="0">
                <a:solidFill>
                  <a:schemeClr val="tx1"/>
                </a:solidFill>
              </a:rPr>
              <a:t>640 pixels in a row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– 480 rows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The </a:t>
            </a:r>
            <a:r>
              <a:rPr lang="en-US" altLang="zh-TW" dirty="0">
                <a:solidFill>
                  <a:schemeClr val="tx1"/>
                </a:solidFill>
              </a:rPr>
              <a:t>standard refresh rate for a screen is </a:t>
            </a:r>
            <a:r>
              <a:rPr lang="en-US" altLang="zh-TW" dirty="0" smtClean="0">
                <a:solidFill>
                  <a:schemeClr val="tx1"/>
                </a:solidFill>
              </a:rPr>
              <a:t>~ 60 </a:t>
            </a:r>
            <a:r>
              <a:rPr lang="en-US" altLang="zh-TW" dirty="0">
                <a:solidFill>
                  <a:schemeClr val="tx1"/>
                </a:solidFill>
              </a:rPr>
              <a:t>Hz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– The entire screen is refreshed 60 times per second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78" y="2924330"/>
            <a:ext cx="3418826" cy="23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1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VGA </a:t>
            </a:r>
            <a:r>
              <a:rPr lang="en-US" altLang="zh-TW" dirty="0"/>
              <a:t>Clock Information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36904" cy="4072813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 bwMode="auto">
          <a:xfrm>
            <a:off x="2555776" y="2420888"/>
            <a:ext cx="5904656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接點 8"/>
          <p:cNvCxnSpPr/>
          <p:nvPr/>
        </p:nvCxnSpPr>
        <p:spPr bwMode="auto">
          <a:xfrm>
            <a:off x="576392" y="2817768"/>
            <a:ext cx="504056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42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TW" dirty="0"/>
              <a:t>Horizontal Refresh Cycle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426721" cy="26521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826505"/>
            <a:ext cx="27908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水平同步信號波形與其對應的計數值 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04058"/>
              </p:ext>
            </p:extLst>
          </p:nvPr>
        </p:nvGraphicFramePr>
        <p:xfrm>
          <a:off x="852037" y="5100564"/>
          <a:ext cx="7547047" cy="731838"/>
        </p:xfrm>
        <a:graphic>
          <a:graphicData uri="http://schemas.openxmlformats.org/drawingml/2006/table">
            <a:tbl>
              <a:tblPr/>
              <a:tblGrid>
                <a:gridCol w="125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Parameters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A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B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C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D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E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Time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31.77us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3.77us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1.89us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25.17us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0.94us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Clocks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800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96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44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640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20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0" y="1033549"/>
            <a:ext cx="7419975" cy="34004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439536" y="3592680"/>
            <a:ext cx="792088" cy="2880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606866" y="3592680"/>
            <a:ext cx="485414" cy="2880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79209" y="5570552"/>
            <a:ext cx="792088" cy="28803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TW" dirty="0" smtClean="0"/>
              <a:t>Vertical </a:t>
            </a:r>
            <a:r>
              <a:rPr lang="en-US" altLang="zh-TW" dirty="0"/>
              <a:t>Refresh Cycle</a:t>
            </a:r>
            <a:endParaRPr lang="zh-TW" altLang="en-US" sz="3200" dirty="0">
              <a:solidFill>
                <a:srgbClr val="081D58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077200" cy="2590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4" y="4758705"/>
            <a:ext cx="81724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j-cs"/>
              </a:rPr>
              <a:t>垂直同步信號波形與其對應的計數值 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52113"/>
              </p:ext>
            </p:extLst>
          </p:nvPr>
        </p:nvGraphicFramePr>
        <p:xfrm>
          <a:off x="644453" y="4869227"/>
          <a:ext cx="7547047" cy="731838"/>
        </p:xfrm>
        <a:graphic>
          <a:graphicData uri="http://schemas.openxmlformats.org/drawingml/2006/table">
            <a:tbl>
              <a:tblPr/>
              <a:tblGrid>
                <a:gridCol w="125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Parameters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O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P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Q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R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Time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16.68ms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64us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1.02ms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15.25ms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0.35ms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46"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Clocks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525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2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30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480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全真中黑體"/>
                          <a:cs typeface="Times New Roman" pitchFamily="18" charset="0"/>
                        </a:rPr>
                        <a:t>14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全真中黑體"/>
                        <a:cs typeface="Times New Roman" pitchFamily="18" charset="0"/>
                      </a:endParaRPr>
                    </a:p>
                  </a:txBody>
                  <a:tcPr marL="17780" marR="177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0" y="1112023"/>
            <a:ext cx="8029239" cy="32038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642247" y="3717032"/>
            <a:ext cx="713729" cy="28528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966906" y="3717032"/>
            <a:ext cx="485414" cy="2880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64117" y="5352361"/>
            <a:ext cx="792088" cy="28803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27180"/>
            <a:ext cx="6786711" cy="489674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948364" cy="3683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altLang="zh-TW" dirty="0"/>
              <a:t>VGA Video on the </a:t>
            </a:r>
            <a:r>
              <a:rPr lang="en-US" altLang="zh-TW" dirty="0" smtClean="0"/>
              <a:t>DE0 </a:t>
            </a:r>
            <a:r>
              <a:rPr lang="en-US" altLang="zh-TW" dirty="0"/>
              <a:t>Board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107504" y="908720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539750" lvl="1" indent="-342900"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TW" dirty="0">
                <a:solidFill>
                  <a:srgbClr val="000000"/>
                </a:solidFill>
                <a:ea typeface="新細明體" panose="02020500000000000000" pitchFamily="18" charset="-120"/>
              </a:rPr>
              <a:t>There is a 4-bit DAC resistor network used </a:t>
            </a:r>
            <a:r>
              <a:rPr lang="en-US" altLang="zh-TW" dirty="0" smtClean="0">
                <a:solidFill>
                  <a:srgbClr val="000000"/>
                </a:solidFill>
                <a:ea typeface="新細明體" panose="02020500000000000000" pitchFamily="18" charset="-120"/>
              </a:rPr>
              <a:t>to produce </a:t>
            </a:r>
            <a:r>
              <a:rPr lang="en-US" altLang="zh-TW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analog data signals </a:t>
            </a:r>
            <a:r>
              <a:rPr lang="en-US" altLang="zh-TW" dirty="0">
                <a:solidFill>
                  <a:srgbClr val="000000"/>
                </a:solidFill>
                <a:ea typeface="新細明體" panose="02020500000000000000" pitchFamily="18" charset="-120"/>
              </a:rPr>
              <a:t>(red, green, </a:t>
            </a:r>
            <a:r>
              <a:rPr lang="en-US" altLang="zh-TW" dirty="0" smtClean="0">
                <a:solidFill>
                  <a:srgbClr val="000000"/>
                </a:solidFill>
                <a:ea typeface="新細明體" panose="02020500000000000000" pitchFamily="18" charset="-120"/>
              </a:rPr>
              <a:t>and blue</a:t>
            </a:r>
            <a:r>
              <a:rPr lang="en-US" altLang="zh-TW" dirty="0">
                <a:solidFill>
                  <a:srgbClr val="000000"/>
                </a:solidFill>
                <a:ea typeface="新細明體" panose="02020500000000000000" pitchFamily="18" charset="-120"/>
              </a:rPr>
              <a:t>). </a:t>
            </a:r>
          </a:p>
        </p:txBody>
      </p:sp>
      <p:sp>
        <p:nvSpPr>
          <p:cNvPr id="2" name="橢圓 1"/>
          <p:cNvSpPr/>
          <p:nvPr/>
        </p:nvSpPr>
        <p:spPr bwMode="auto">
          <a:xfrm>
            <a:off x="5773288" y="2996952"/>
            <a:ext cx="792089" cy="1224136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cxnSp>
        <p:nvCxnSpPr>
          <p:cNvPr id="6" name="直線單箭頭接點 5"/>
          <p:cNvCxnSpPr/>
          <p:nvPr/>
        </p:nvCxnSpPr>
        <p:spPr bwMode="auto">
          <a:xfrm flipH="1">
            <a:off x="6228184" y="2276872"/>
            <a:ext cx="360040" cy="6480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>
          <a:xfrm>
            <a:off x="6458119" y="1938318"/>
            <a:ext cx="1550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  <a:ea typeface="新細明體" panose="02020500000000000000" pitchFamily="18" charset="-120"/>
              </a:rPr>
              <a:t>analog </a:t>
            </a:r>
            <a:r>
              <a:rPr lang="en-US" altLang="zh-TW" sz="160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signals </a:t>
            </a:r>
            <a:endParaRPr lang="zh-TW" altLang="en-US" sz="1600" dirty="0"/>
          </a:p>
        </p:txBody>
      </p:sp>
      <p:sp>
        <p:nvSpPr>
          <p:cNvPr id="9" name="橢圓 8"/>
          <p:cNvSpPr/>
          <p:nvPr/>
        </p:nvSpPr>
        <p:spPr bwMode="auto">
          <a:xfrm>
            <a:off x="3563888" y="5661249"/>
            <a:ext cx="648073" cy="576064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21" y="1124744"/>
            <a:ext cx="5165501" cy="20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66" y="3501008"/>
            <a:ext cx="5502498" cy="269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/>
          <p:cNvSpPr/>
          <p:nvPr/>
        </p:nvSpPr>
        <p:spPr bwMode="auto">
          <a:xfrm>
            <a:off x="1982896" y="5261880"/>
            <a:ext cx="576064" cy="369872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999376" y="5733256"/>
            <a:ext cx="576064" cy="369872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205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304800"/>
            <a:ext cx="806489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範例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控制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R,G,B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輸入以在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VGA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螢幕上顯示八種不同的顏色 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6487398" cy="33300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4796848"/>
            <a:ext cx="1704975" cy="3429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403648" y="2132856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accent2"/>
                </a:solidFill>
              </a:rPr>
              <a:t>VGA_sync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95329" y="297720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accent2"/>
                </a:solidFill>
              </a:rPr>
              <a:t>RGB_display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304800"/>
            <a:ext cx="7992888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範例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控制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R,G,B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輸入以在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VGA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螢幕上顯示八種不同的顏色 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5167"/>
            <a:ext cx="8096771" cy="264953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6643" y="112093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2"/>
                </a:solidFill>
              </a:rPr>
              <a:t>&lt;Block Diagram&gt;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橢圓 1"/>
          <p:cNvSpPr/>
          <p:nvPr/>
        </p:nvSpPr>
        <p:spPr bwMode="auto">
          <a:xfrm>
            <a:off x="5148064" y="3304648"/>
            <a:ext cx="432048" cy="216024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6624736" cy="376838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59" y="260648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VHDL: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VGA_sync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908720"/>
            <a:ext cx="2501776" cy="18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11559" y="260648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VHDL: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VGA_sync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16" y="809215"/>
            <a:ext cx="708099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11559" y="260648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VHDL: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VGA_sync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64704"/>
            <a:ext cx="6278463" cy="6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59" y="260648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VHDL: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RGB_display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標楷體" pitchFamily="65" charset="-120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49" y="980728"/>
            <a:ext cx="6935779" cy="5328592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20740" r="48425" b="45166"/>
          <a:stretch>
            <a:fillRect/>
          </a:stretch>
        </p:blipFill>
        <p:spPr bwMode="auto">
          <a:xfrm>
            <a:off x="6516216" y="1124744"/>
            <a:ext cx="2019674" cy="20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8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8220075" cy="40481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59" y="304800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VGA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螢幕上顯示紅白藍橫條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15616" y="2376464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accent2"/>
                </a:solidFill>
              </a:rPr>
              <a:t>VGA_sync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059832" y="3389939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accent2"/>
                </a:solidFill>
              </a:rPr>
              <a:t>Hbar_display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9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59" y="304800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VGA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標楷體" panose="03000509000000000000" pitchFamily="65" charset="-120"/>
                <a:cs typeface="+mj-cs"/>
              </a:rPr>
              <a:t>螢幕上顯示紅白藍橫條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6643" y="112093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2"/>
                </a:solidFill>
              </a:rPr>
              <a:t>&lt;Block Diagram&gt;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02" y="1886340"/>
            <a:ext cx="7603951" cy="18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59" y="260648"/>
            <a:ext cx="8211443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VHDL: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latin typeface="Arial"/>
                <a:ea typeface="標楷體" pitchFamily="65" charset="-120"/>
              </a:rPr>
              <a:t>H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標楷體" pitchFamily="65" charset="-120"/>
                <a:cs typeface="+mj-cs"/>
              </a:rPr>
              <a:t>bar_display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標楷體" pitchFamily="65" charset="-120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717368"/>
            <a:ext cx="5945547" cy="61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0100" y="304800"/>
            <a:ext cx="7156276" cy="38789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VGA Timings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086021"/>
              </p:ext>
            </p:extLst>
          </p:nvPr>
        </p:nvGraphicFramePr>
        <p:xfrm>
          <a:off x="35496" y="908720"/>
          <a:ext cx="9036499" cy="5522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2618">
                  <a:extLst>
                    <a:ext uri="{9D8B030D-6E8A-4147-A177-3AD203B41FA5}">
                      <a16:colId xmlns:a16="http://schemas.microsoft.com/office/drawing/2014/main" val="3782992700"/>
                    </a:ext>
                  </a:extLst>
                </a:gridCol>
                <a:gridCol w="604681">
                  <a:extLst>
                    <a:ext uri="{9D8B030D-6E8A-4147-A177-3AD203B41FA5}">
                      <a16:colId xmlns:a16="http://schemas.microsoft.com/office/drawing/2014/main" val="3907039878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1126456391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77888448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3070857147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429161480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3053643799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2032085006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2920965615"/>
                    </a:ext>
                  </a:extLst>
                </a:gridCol>
                <a:gridCol w="903650">
                  <a:extLst>
                    <a:ext uri="{9D8B030D-6E8A-4147-A177-3AD203B41FA5}">
                      <a16:colId xmlns:a16="http://schemas.microsoft.com/office/drawing/2014/main" val="1383596713"/>
                    </a:ext>
                  </a:extLst>
                </a:gridCol>
              </a:tblGrid>
              <a:tr h="14997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Format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Pixel Clock</a:t>
                      </a:r>
                      <a:br>
                        <a:rPr lang="en-US" sz="1400" kern="0" dirty="0">
                          <a:effectLst/>
                        </a:rPr>
                      </a:br>
                      <a:r>
                        <a:rPr lang="en-US" sz="1400" kern="0" dirty="0">
                          <a:effectLst/>
                        </a:rPr>
                        <a:t>(MHz)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Horizontal (in Pixels)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Vertical (in Lines)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402264"/>
                  </a:ext>
                </a:extLst>
              </a:tr>
              <a:tr h="2708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Active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Front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Porch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Sync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Pulse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Back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Porch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Active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Front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Porch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Sync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Pulse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Back</a:t>
                      </a:r>
                      <a:br>
                        <a:rPr lang="en-US" sz="1400" kern="0">
                          <a:effectLst/>
                        </a:rPr>
                      </a:br>
                      <a:r>
                        <a:rPr lang="en-US" sz="1400" kern="0">
                          <a:effectLst/>
                        </a:rPr>
                        <a:t>Porch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 anchor="ctr"/>
                </a:tc>
                <a:extLst>
                  <a:ext uri="{0D108BD9-81ED-4DB2-BD59-A6C34878D82A}">
                    <a16:rowId xmlns:a16="http://schemas.microsoft.com/office/drawing/2014/main" val="4228203015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640x480,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25.175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480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1240295130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640x480, 72Hz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31.500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6294627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640x480, 75Hz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31.500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32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68347205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640x480, 85Hz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36.000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48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227347042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800x600, 56Hz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38.100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32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128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128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600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4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14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3479382734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800x600,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40.000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1103459922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800x600, 72Hz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50.000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56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37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3060889976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800x600, 75Hz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49.500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3485763320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800x600, 85Hz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56.250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64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152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27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3996807020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1024x768,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65.000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768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29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1660060413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1024x768, 70Hz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75.000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144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768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29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580238995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1024x768, 75Hz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78.750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768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3645151760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1024x768, 85Hz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94.500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1024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208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768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497397156"/>
                  </a:ext>
                </a:extLst>
              </a:tr>
              <a:tr h="25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1280x1024,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108.00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768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806136756"/>
                  </a:ext>
                </a:extLst>
              </a:tr>
              <a:tr h="37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HDMI 720P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en-US" sz="1200" kern="0" dirty="0">
                          <a:effectLst/>
                        </a:rPr>
                        <a:t>1280x720p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75.25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72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216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720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93368403"/>
                  </a:ext>
                </a:extLst>
              </a:tr>
              <a:tr h="37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HDMI 1080P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en-US" sz="1200" kern="0" dirty="0">
                          <a:effectLst/>
                        </a:rPr>
                        <a:t>1920x1040 60Hz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148.5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1920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148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1080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36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/>
                </a:tc>
                <a:extLst>
                  <a:ext uri="{0D108BD9-81ED-4DB2-BD59-A6C34878D82A}">
                    <a16:rowId xmlns:a16="http://schemas.microsoft.com/office/drawing/2014/main" val="2528853607"/>
                  </a:ext>
                </a:extLst>
              </a:tr>
              <a:tr h="144216"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Source: Rick Ballantyne, Xilinx Inc.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9249" marR="19249" marT="19249" marB="19249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325008"/>
                  </a:ext>
                </a:extLst>
              </a:tr>
            </a:tbl>
          </a:graphicData>
        </a:graphic>
      </p:graphicFrame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1359346" cy="372603"/>
          </a:xfrm>
          <a:noFill/>
        </p:spPr>
        <p:txBody>
          <a:bodyPr/>
          <a:lstStyle/>
          <a:p>
            <a:r>
              <a:rPr lang="zh-TW" altLang="en-US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電源接腳</a:t>
            </a:r>
            <a:endParaRPr lang="zh-TW" altLang="en-US" dirty="0">
              <a:solidFill>
                <a:srgbClr val="0033CC"/>
              </a:solidFill>
              <a:latin typeface="Arial" panose="020B0604020202020204" pitchFamily="34" charset="0"/>
              <a:ea typeface="華康粗圓體" pitchFamily="49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64704"/>
            <a:ext cx="8136904" cy="3401716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 bwMode="auto">
          <a:xfrm flipV="1">
            <a:off x="1403648" y="3429000"/>
            <a:ext cx="576064" cy="73742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字方塊 4"/>
          <p:cNvSpPr txBox="1"/>
          <p:nvPr/>
        </p:nvSpPr>
        <p:spPr>
          <a:xfrm>
            <a:off x="773314" y="4166420"/>
            <a:ext cx="126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如果接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3.3V,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畫面較暗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23288" y="3335385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zh-TW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TW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右大括弧 8"/>
          <p:cNvSpPr/>
          <p:nvPr/>
        </p:nvSpPr>
        <p:spPr bwMode="auto">
          <a:xfrm rot="5400000">
            <a:off x="6954219" y="3542731"/>
            <a:ext cx="144016" cy="194329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23288" y="3667782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ack light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control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02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9ED92-65D7-4721-8117-60AE27A4DBB8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4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1410643" cy="372603"/>
          </a:xfrm>
          <a:noFill/>
        </p:spPr>
        <p:txBody>
          <a:bodyPr/>
          <a:lstStyle/>
          <a:p>
            <a:r>
              <a:rPr lang="en-US" altLang="zh-TW" dirty="0" smtClean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LCM</a:t>
            </a:r>
            <a:r>
              <a:rPr lang="zh-TW" altLang="en-US" dirty="0">
                <a:solidFill>
                  <a:srgbClr val="0033CC"/>
                </a:solidFill>
                <a:latin typeface="Arial" panose="020B0604020202020204" pitchFamily="34" charset="0"/>
                <a:ea typeface="華康粗圓體" pitchFamily="49" charset="-120"/>
              </a:rPr>
              <a:t>腳位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736586"/>
            <a:ext cx="4968552" cy="15204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295459"/>
            <a:ext cx="6696744" cy="45200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055752" y="3267169"/>
            <a:ext cx="6684600" cy="100023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331640" y="1311272"/>
            <a:ext cx="360040" cy="43204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192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/>
            </a:r>
            <a:br>
              <a:rPr kumimoji="1" lang="zh-TW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</a:br>
            <a:endParaRPr kumimoji="1" lang="zh-TW" altLang="zh-TW" sz="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新細明體" pitchFamily="18" charset="-120"/>
              </a:rPr>
              <a:t/>
            </a:r>
            <a:br>
              <a:rPr kumimoji="1" lang="zh-TW" altLang="zh-TW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新細明體" pitchFamily="18" charset="-120"/>
              </a:rPr>
            </a:b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zh-TW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00100" y="228600"/>
            <a:ext cx="1966116" cy="3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LCM Timing 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華康粗圓體" pitchFamily="49" charset="-12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410"/>
            <a:ext cx="6389712" cy="150396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64507"/>
            <a:ext cx="8582025" cy="275272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520344" y="2579841"/>
            <a:ext cx="312906" cy="369332"/>
            <a:chOff x="971600" y="6021288"/>
            <a:chExt cx="312906" cy="369332"/>
          </a:xfrm>
        </p:grpSpPr>
        <p:sp>
          <p:nvSpPr>
            <p:cNvPr id="4" name="橢圓 3"/>
            <p:cNvSpPr/>
            <p:nvPr/>
          </p:nvSpPr>
          <p:spPr bwMode="auto">
            <a:xfrm>
              <a:off x="976810" y="6061938"/>
              <a:ext cx="288032" cy="288032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971600" y="602128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2453310" y="3484587"/>
            <a:ext cx="312906" cy="369332"/>
            <a:chOff x="971600" y="6021288"/>
            <a:chExt cx="312906" cy="369332"/>
          </a:xfrm>
        </p:grpSpPr>
        <p:sp>
          <p:nvSpPr>
            <p:cNvPr id="29" name="橢圓 28"/>
            <p:cNvSpPr/>
            <p:nvPr/>
          </p:nvSpPr>
          <p:spPr bwMode="auto">
            <a:xfrm>
              <a:off x="976810" y="6061938"/>
              <a:ext cx="288032" cy="288032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71600" y="602128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932040" y="4269478"/>
            <a:ext cx="312906" cy="369332"/>
            <a:chOff x="971600" y="6021288"/>
            <a:chExt cx="312906" cy="369332"/>
          </a:xfrm>
        </p:grpSpPr>
        <p:sp>
          <p:nvSpPr>
            <p:cNvPr id="32" name="橢圓 31"/>
            <p:cNvSpPr/>
            <p:nvPr/>
          </p:nvSpPr>
          <p:spPr bwMode="auto">
            <a:xfrm>
              <a:off x="976810" y="6061938"/>
              <a:ext cx="288032" cy="288032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1600" y="602128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C012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3939769" y="488908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alid data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72200" y="2010906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-&gt; to latch in data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23528" y="129024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23528" y="165028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23528" y="2082334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6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6353</TotalTime>
  <Pages>47</Pages>
  <Words>4472</Words>
  <Application>Microsoft Office PowerPoint</Application>
  <PresentationFormat>Letter 紙張 (8.5x11 英吋)</PresentationFormat>
  <Paragraphs>810</Paragraphs>
  <Slides>69</Slides>
  <Notes>21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4" baseType="lpstr">
      <vt:lpstr>全真中黑體</vt:lpstr>
      <vt:lpstr>華康中圓體(P)</vt:lpstr>
      <vt:lpstr>華康粗圓體</vt:lpstr>
      <vt:lpstr>華康新特圓體</vt:lpstr>
      <vt:lpstr>新細明體</vt:lpstr>
      <vt:lpstr>標楷體</vt:lpstr>
      <vt:lpstr>Arial</vt:lpstr>
      <vt:lpstr>Arial Black</vt:lpstr>
      <vt:lpstr>Calibri</vt:lpstr>
      <vt:lpstr>Times New Roman</vt:lpstr>
      <vt:lpstr>Verdana</vt:lpstr>
      <vt:lpstr>Wingdings</vt:lpstr>
      <vt:lpstr>Default Design</vt:lpstr>
      <vt:lpstr>Network</vt:lpstr>
      <vt:lpstr>Microsoft Visio 2000/2002 Drawing</vt:lpstr>
      <vt:lpstr>PowerPoint 簡報</vt:lpstr>
      <vt:lpstr>PowerPoint 簡報</vt:lpstr>
      <vt:lpstr>LCD 螢幕顯示</vt:lpstr>
      <vt:lpstr>認識LCD模組 (LCM)</vt:lpstr>
      <vt:lpstr>LCM基本資料</vt:lpstr>
      <vt:lpstr>PowerPoint 簡報</vt:lpstr>
      <vt:lpstr>電源接腳</vt:lpstr>
      <vt:lpstr>LCM腳位</vt:lpstr>
      <vt:lpstr>PowerPoint 簡報</vt:lpstr>
      <vt:lpstr>HD44780 LCM 內部結構</vt:lpstr>
      <vt:lpstr>CG ROM字型</vt:lpstr>
      <vt:lpstr>PowerPoint 簡報</vt:lpstr>
      <vt:lpstr>LCM控制指令 - 1</vt:lpstr>
      <vt:lpstr>LCM控制指令 - 2</vt:lpstr>
      <vt:lpstr>LCM控制指令 - 3</vt:lpstr>
      <vt:lpstr>LCM控制指令 - 4</vt:lpstr>
      <vt:lpstr>LCM控制指令 - 5</vt:lpstr>
      <vt:lpstr>LCM控制指令 - 6</vt:lpstr>
      <vt:lpstr>LCM控制指令 - 7</vt:lpstr>
      <vt:lpstr>LCM控制指令 – 8, 9</vt:lpstr>
      <vt:lpstr>LCM控制指令 – 10, 11</vt:lpstr>
      <vt:lpstr>8位元模式的初始設定範例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PS/2 Keyboard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ASCII Code</vt:lpstr>
      <vt:lpstr>PowerPoint 簡報</vt:lpstr>
      <vt:lpstr>VGA螢幕顯示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陳德生</cp:lastModifiedBy>
  <cp:revision>546</cp:revision>
  <cp:lastPrinted>1997-08-27T08:28:34Z</cp:lastPrinted>
  <dcterms:created xsi:type="dcterms:W3CDTF">1997-08-19T16:58:46Z</dcterms:created>
  <dcterms:modified xsi:type="dcterms:W3CDTF">2025-05-06T03:25:18Z</dcterms:modified>
</cp:coreProperties>
</file>